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96" r:id="rId2"/>
    <p:sldId id="257" r:id="rId3"/>
    <p:sldId id="258" r:id="rId4"/>
    <p:sldId id="259" r:id="rId5"/>
    <p:sldId id="260" r:id="rId6"/>
    <p:sldId id="261" r:id="rId7"/>
    <p:sldId id="281" r:id="rId8"/>
    <p:sldId id="263" r:id="rId9"/>
    <p:sldId id="265" r:id="rId10"/>
    <p:sldId id="266" r:id="rId11"/>
    <p:sldId id="267" r:id="rId12"/>
    <p:sldId id="268" r:id="rId13"/>
    <p:sldId id="269" r:id="rId14"/>
    <p:sldId id="270" r:id="rId15"/>
    <p:sldId id="284" r:id="rId16"/>
    <p:sldId id="272" r:id="rId17"/>
    <p:sldId id="274" r:id="rId18"/>
    <p:sldId id="287" r:id="rId19"/>
    <p:sldId id="288" r:id="rId20"/>
    <p:sldId id="289" r:id="rId21"/>
    <p:sldId id="290" r:id="rId22"/>
    <p:sldId id="291" r:id="rId23"/>
    <p:sldId id="293" r:id="rId24"/>
    <p:sldId id="294" r:id="rId25"/>
    <p:sldId id="295"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0000"/>
    <a:srgbClr val="CC0000"/>
    <a:srgbClr val="0000FF"/>
    <a:srgbClr val="3333CC"/>
    <a:srgbClr val="800000"/>
    <a:srgbClr val="00CC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8" autoAdjust="0"/>
    <p:restoredTop sz="94613" autoAdjust="0"/>
  </p:normalViewPr>
  <p:slideViewPr>
    <p:cSldViewPr>
      <p:cViewPr>
        <p:scale>
          <a:sx n="75" d="100"/>
          <a:sy n="75" d="100"/>
        </p:scale>
        <p:origin x="-3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7B7868-16AC-487A-A131-39D0866B3AA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A9CDC-79E2-4ED0-8BF3-BC2C00AF6A44}" type="slidenum">
              <a:rPr lang="en-US"/>
              <a:pPr/>
              <a:t>18</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18A12-05AA-4DAF-B824-54D45B6E181F}" type="slidenum">
              <a:rPr lang="en-US"/>
              <a:pPr/>
              <a:t>19</a:t>
            </a:fld>
            <a:endParaRPr 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B9BA4E-47EB-4CEE-A696-EEAB461DC1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D51BAA-FCD0-47DE-97F7-15403305FF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E7FC4F-F072-4705-9A79-E6906C5F70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C59243-94D0-4A74-A8A8-44A1EA54CAF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AA1285-410D-41F7-A3A7-90DC689626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34D153-A8D7-427F-A257-1B08E3238B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1B4EB95-C812-4C4D-ADDA-B3A7ADDE3EF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1BDF84-5333-4E72-B64E-D2EA7DF3FF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5722BCE-70B1-4A7F-BB88-248F9D3A534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58FD44-292E-49D8-98F8-37418C1794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4C0189-BD27-41E5-8665-5332D8F464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1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B0CD1F-C84F-4057-8C68-C52356871E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59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30</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Nhu</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cầu</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về</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chất</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khoáng</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p>
          <a:p>
            <a:pPr lvl="2"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của</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vật</a:t>
            </a:r>
            <a:endPar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endParaRPr lang="en-US"/>
          </a:p>
        </p:txBody>
      </p:sp>
      <p:sp>
        <p:nvSpPr>
          <p:cNvPr id="106499" name="Rectangle 3"/>
          <p:cNvSpPr>
            <a:spLocks noGrp="1" noChangeArrowheads="1"/>
          </p:cNvSpPr>
          <p:nvPr>
            <p:ph type="body" idx="1"/>
          </p:nvPr>
        </p:nvSpPr>
        <p:spPr/>
        <p:txBody>
          <a:bodyPr/>
          <a:lstStyle/>
          <a:p>
            <a:endParaRPr lang="en-US"/>
          </a:p>
        </p:txBody>
      </p:sp>
      <p:pic>
        <p:nvPicPr>
          <p:cNvPr id="106500" name="Picture 4" descr="q7"/>
          <p:cNvPicPr>
            <a:picLocks noChangeAspect="1" noChangeArrowheads="1"/>
          </p:cNvPicPr>
          <p:nvPr/>
        </p:nvPicPr>
        <p:blipFill>
          <a:blip r:embed="rId2" cstate="print"/>
          <a:srcRect/>
          <a:stretch>
            <a:fillRect/>
          </a:stretch>
        </p:blipFill>
        <p:spPr bwMode="auto">
          <a:xfrm>
            <a:off x="152400" y="76200"/>
            <a:ext cx="2657475" cy="3140075"/>
          </a:xfrm>
          <a:prstGeom prst="rect">
            <a:avLst/>
          </a:prstGeom>
          <a:noFill/>
        </p:spPr>
      </p:pic>
      <p:pic>
        <p:nvPicPr>
          <p:cNvPr id="106501" name="Picture 5" descr="q7"/>
          <p:cNvPicPr>
            <a:picLocks noChangeAspect="1" noChangeArrowheads="1"/>
          </p:cNvPicPr>
          <p:nvPr/>
        </p:nvPicPr>
        <p:blipFill>
          <a:blip r:embed="rId2" cstate="print"/>
          <a:srcRect/>
          <a:stretch>
            <a:fillRect/>
          </a:stretch>
        </p:blipFill>
        <p:spPr bwMode="auto">
          <a:xfrm>
            <a:off x="-228600" y="0"/>
            <a:ext cx="98298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fade">
                                      <p:cBhvr>
                                        <p:cTn id="7" dur="5000"/>
                                        <p:tgtEl>
                                          <p:spTgt spid="106501"/>
                                        </p:tgtEl>
                                      </p:cBhvr>
                                    </p:animEffect>
                                    <p:anim calcmode="lin" valueType="num">
                                      <p:cBhvr>
                                        <p:cTn id="8" dur="5000" fill="hold"/>
                                        <p:tgtEl>
                                          <p:spTgt spid="106501"/>
                                        </p:tgtEl>
                                        <p:attrNameLst>
                                          <p:attrName>ppt_x</p:attrName>
                                        </p:attrNameLst>
                                      </p:cBhvr>
                                      <p:tavLst>
                                        <p:tav tm="0">
                                          <p:val>
                                            <p:strVal val="#ppt_x"/>
                                          </p:val>
                                        </p:tav>
                                        <p:tav tm="100000">
                                          <p:val>
                                            <p:strVal val="#ppt_x"/>
                                          </p:val>
                                        </p:tav>
                                      </p:tavLst>
                                    </p:anim>
                                    <p:anim calcmode="lin" valueType="num">
                                      <p:cBhvr>
                                        <p:cTn id="9" dur="5000" fill="hold"/>
                                        <p:tgtEl>
                                          <p:spTgt spid="106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endParaRPr lang="en-US"/>
          </a:p>
        </p:txBody>
      </p:sp>
      <p:sp>
        <p:nvSpPr>
          <p:cNvPr id="107523" name="Rectangle 3"/>
          <p:cNvSpPr>
            <a:spLocks noGrp="1" noChangeArrowheads="1"/>
          </p:cNvSpPr>
          <p:nvPr>
            <p:ph type="body" idx="1"/>
          </p:nvPr>
        </p:nvSpPr>
        <p:spPr/>
        <p:txBody>
          <a:bodyPr/>
          <a:lstStyle/>
          <a:p>
            <a:endParaRPr lang="en-US"/>
          </a:p>
        </p:txBody>
      </p:sp>
      <p:pic>
        <p:nvPicPr>
          <p:cNvPr id="107524" name="Picture 4" descr="q11"/>
          <p:cNvPicPr>
            <a:picLocks noChangeAspect="1" noChangeArrowheads="1"/>
          </p:cNvPicPr>
          <p:nvPr/>
        </p:nvPicPr>
        <p:blipFill>
          <a:blip r:embed="rId2" cstate="print"/>
          <a:srcRect/>
          <a:stretch>
            <a:fillRect/>
          </a:stretch>
        </p:blipFill>
        <p:spPr bwMode="auto">
          <a:xfrm>
            <a:off x="-228600" y="0"/>
            <a:ext cx="9906000" cy="7010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p:cTn id="7" dur="5000" fill="hold"/>
                                        <p:tgtEl>
                                          <p:spTgt spid="107524"/>
                                        </p:tgtEl>
                                        <p:attrNameLst>
                                          <p:attrName>ppt_x</p:attrName>
                                        </p:attrNameLst>
                                      </p:cBhvr>
                                      <p:tavLst>
                                        <p:tav tm="0">
                                          <p:val>
                                            <p:strVal val="#ppt_x-.2"/>
                                          </p:val>
                                        </p:tav>
                                        <p:tav tm="100000">
                                          <p:val>
                                            <p:strVal val="#ppt_x"/>
                                          </p:val>
                                        </p:tav>
                                      </p:tavLst>
                                    </p:anim>
                                    <p:anim calcmode="lin" valueType="num">
                                      <p:cBhvr>
                                        <p:cTn id="8" dur="5000" fill="hold"/>
                                        <p:tgtEl>
                                          <p:spTgt spid="107524"/>
                                        </p:tgtEl>
                                        <p:attrNameLst>
                                          <p:attrName>ppt_y</p:attrName>
                                        </p:attrNameLst>
                                      </p:cBhvr>
                                      <p:tavLst>
                                        <p:tav tm="0">
                                          <p:val>
                                            <p:strVal val="#ppt_y"/>
                                          </p:val>
                                        </p:tav>
                                        <p:tav tm="100000">
                                          <p:val>
                                            <p:strVal val="#ppt_y"/>
                                          </p:val>
                                        </p:tav>
                                      </p:tavLst>
                                    </p:anim>
                                    <p:animEffect transition="in" filter="wipe(right)" prLst="gradientSize: 0.1">
                                      <p:cBhvr>
                                        <p:cTn id="9" dur="50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en-US"/>
          </a:p>
        </p:txBody>
      </p:sp>
      <p:sp>
        <p:nvSpPr>
          <p:cNvPr id="108547" name="Rectangle 3"/>
          <p:cNvSpPr>
            <a:spLocks noGrp="1" noChangeArrowheads="1"/>
          </p:cNvSpPr>
          <p:nvPr>
            <p:ph type="body" idx="1"/>
          </p:nvPr>
        </p:nvSpPr>
        <p:spPr/>
        <p:txBody>
          <a:bodyPr/>
          <a:lstStyle/>
          <a:p>
            <a:endParaRPr lang="en-US"/>
          </a:p>
        </p:txBody>
      </p:sp>
      <p:pic>
        <p:nvPicPr>
          <p:cNvPr id="108548" name="Picture 4" descr="trong ca chua"/>
          <p:cNvPicPr>
            <a:picLocks noChangeAspect="1" noChangeArrowheads="1"/>
          </p:cNvPicPr>
          <p:nvPr/>
        </p:nvPicPr>
        <p:blipFill>
          <a:blip r:embed="rId2" cstate="print"/>
          <a:srcRect/>
          <a:stretch>
            <a:fillRect/>
          </a:stretch>
        </p:blipFill>
        <p:spPr bwMode="auto">
          <a:xfrm>
            <a:off x="4648200" y="20638"/>
            <a:ext cx="4495800" cy="3332162"/>
          </a:xfrm>
          <a:prstGeom prst="rect">
            <a:avLst/>
          </a:prstGeom>
          <a:noFill/>
        </p:spPr>
      </p:pic>
      <p:pic>
        <p:nvPicPr>
          <p:cNvPr id="108549" name="Picture 5" descr="trong ca chua"/>
          <p:cNvPicPr>
            <a:picLocks noChangeAspect="1" noChangeArrowheads="1"/>
          </p:cNvPicPr>
          <p:nvPr/>
        </p:nvPicPr>
        <p:blipFill>
          <a:blip r:embed="rId2" cstate="print"/>
          <a:srcRect/>
          <a:stretch>
            <a:fillRect/>
          </a:stretch>
        </p:blipFill>
        <p:spPr bwMode="auto">
          <a:xfrm>
            <a:off x="0" y="173038"/>
            <a:ext cx="9144000" cy="66849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wipe(down)">
                                      <p:cBhvr>
                                        <p:cTn id="7" dur="50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endParaRPr lang="en-US"/>
          </a:p>
        </p:txBody>
      </p:sp>
      <p:sp>
        <p:nvSpPr>
          <p:cNvPr id="109571" name="Rectangle 3"/>
          <p:cNvSpPr>
            <a:spLocks noGrp="1" noChangeArrowheads="1"/>
          </p:cNvSpPr>
          <p:nvPr>
            <p:ph type="body" idx="1"/>
          </p:nvPr>
        </p:nvSpPr>
        <p:spPr/>
        <p:txBody>
          <a:bodyPr/>
          <a:lstStyle/>
          <a:p>
            <a:endParaRPr lang="en-US"/>
          </a:p>
        </p:txBody>
      </p:sp>
      <p:pic>
        <p:nvPicPr>
          <p:cNvPr id="109572" name="Picture 4" descr="trong cay an qua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fade">
                                      <p:cBhvr>
                                        <p:cTn id="7" dur="2000"/>
                                        <p:tgtEl>
                                          <p:spTgt spid="109572"/>
                                        </p:tgtEl>
                                      </p:cBhvr>
                                    </p:animEffect>
                                    <p:anim calcmode="lin" valueType="num">
                                      <p:cBhvr>
                                        <p:cTn id="8" dur="2000" fill="hold"/>
                                        <p:tgtEl>
                                          <p:spTgt spid="109572"/>
                                        </p:tgtEl>
                                        <p:attrNameLst>
                                          <p:attrName>style.rotation</p:attrName>
                                        </p:attrNameLst>
                                      </p:cBhvr>
                                      <p:tavLst>
                                        <p:tav tm="0">
                                          <p:val>
                                            <p:fltVal val="720"/>
                                          </p:val>
                                        </p:tav>
                                        <p:tav tm="100000">
                                          <p:val>
                                            <p:fltVal val="0"/>
                                          </p:val>
                                        </p:tav>
                                      </p:tavLst>
                                    </p:anim>
                                    <p:anim calcmode="lin" valueType="num">
                                      <p:cBhvr>
                                        <p:cTn id="9" dur="2000" fill="hold"/>
                                        <p:tgtEl>
                                          <p:spTgt spid="109572"/>
                                        </p:tgtEl>
                                        <p:attrNameLst>
                                          <p:attrName>ppt_h</p:attrName>
                                        </p:attrNameLst>
                                      </p:cBhvr>
                                      <p:tavLst>
                                        <p:tav tm="0">
                                          <p:val>
                                            <p:fltVal val="0"/>
                                          </p:val>
                                        </p:tav>
                                        <p:tav tm="100000">
                                          <p:val>
                                            <p:strVal val="#ppt_h"/>
                                          </p:val>
                                        </p:tav>
                                      </p:tavLst>
                                    </p:anim>
                                    <p:anim calcmode="lin" valueType="num">
                                      <p:cBhvr>
                                        <p:cTn id="10" dur="2000" fill="hold"/>
                                        <p:tgtEl>
                                          <p:spTgt spid="10957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WordArt 4"/>
          <p:cNvSpPr>
            <a:spLocks noChangeArrowheads="1" noChangeShapeType="1" noTextEdit="1"/>
          </p:cNvSpPr>
          <p:nvPr/>
        </p:nvSpPr>
        <p:spPr bwMode="auto">
          <a:xfrm>
            <a:off x="381000" y="128588"/>
            <a:ext cx="5724525" cy="1928812"/>
          </a:xfrm>
          <a:prstGeom prst="rect">
            <a:avLst/>
          </a:prstGeom>
        </p:spPr>
        <p:txBody>
          <a:bodyPr wrap="none" fromWordArt="1">
            <a:prstTxWarp prst="textWave2">
              <a:avLst>
                <a:gd name="adj1" fmla="val 13005"/>
                <a:gd name="adj2" fmla="val 0"/>
              </a:avLst>
            </a:prstTxWarp>
          </a:bodyPr>
          <a:lstStyle/>
          <a:p>
            <a:pPr algn="ctr"/>
            <a:r>
              <a:rPr lang="vi-VN" sz="6000" kern="10">
                <a:ln w="9525">
                  <a:solidFill>
                    <a:srgbClr val="FF0000"/>
                  </a:solidFill>
                  <a:round/>
                  <a:headEnd/>
                  <a:tailEnd/>
                </a:ln>
                <a:solidFill>
                  <a:srgbClr val="FF0000"/>
                </a:solidFill>
                <a:latin typeface="Times New Roman"/>
                <a:cs typeface="Times New Roman"/>
              </a:rPr>
              <a:t>Hoạt động cá nhân</a:t>
            </a:r>
            <a:endParaRPr lang="en-US" sz="6000" kern="10">
              <a:ln w="9525">
                <a:solidFill>
                  <a:srgbClr val="FF0000"/>
                </a:solidFill>
                <a:round/>
                <a:headEnd/>
                <a:tailEnd/>
              </a:ln>
              <a:solidFill>
                <a:srgbClr val="FF0000"/>
              </a:solidFill>
              <a:latin typeface="Times New Roman"/>
              <a:cs typeface="Times New Roman"/>
            </a:endParaRPr>
          </a:p>
        </p:txBody>
      </p:sp>
      <p:sp>
        <p:nvSpPr>
          <p:cNvPr id="110597" name="WordArt 5"/>
          <p:cNvSpPr>
            <a:spLocks noChangeArrowheads="1" noChangeShapeType="1" noTextEdit="1"/>
          </p:cNvSpPr>
          <p:nvPr/>
        </p:nvSpPr>
        <p:spPr bwMode="auto">
          <a:xfrm>
            <a:off x="1700213" y="2286000"/>
            <a:ext cx="5743575" cy="1177925"/>
          </a:xfrm>
          <a:prstGeom prst="rect">
            <a:avLst/>
          </a:prstGeom>
        </p:spPr>
        <p:txBody>
          <a:bodyPr wrap="none" fromWordArt="1">
            <a:prstTxWarp prst="textPlain">
              <a:avLst>
                <a:gd name="adj" fmla="val 50000"/>
              </a:avLst>
            </a:prstTxWarp>
          </a:bodyPr>
          <a:lstStyle/>
          <a:p>
            <a:pPr algn="ctr"/>
            <a:r>
              <a:rPr lang="en-US" sz="3600" kern="10">
                <a:ln w="9525">
                  <a:solidFill>
                    <a:srgbClr val="CC0066"/>
                  </a:solidFill>
                  <a:round/>
                  <a:headEnd/>
                  <a:tailEnd/>
                </a:ln>
                <a:solidFill>
                  <a:srgbClr val="CC0066"/>
                </a:solidFill>
                <a:latin typeface="Times New Roman"/>
                <a:cs typeface="Times New Roman"/>
              </a:rPr>
              <a:t>Quan sát tranh và trả lời câu hỏi:</a:t>
            </a:r>
          </a:p>
        </p:txBody>
      </p:sp>
      <p:sp>
        <p:nvSpPr>
          <p:cNvPr id="110598" name="WordArt 6"/>
          <p:cNvSpPr>
            <a:spLocks noChangeArrowheads="1" noChangeShapeType="1" noTextEdit="1"/>
          </p:cNvSpPr>
          <p:nvPr/>
        </p:nvSpPr>
        <p:spPr bwMode="auto">
          <a:xfrm>
            <a:off x="381000" y="3509963"/>
            <a:ext cx="8763000" cy="2357437"/>
          </a:xfrm>
          <a:prstGeom prst="rect">
            <a:avLst/>
          </a:prstGeom>
        </p:spPr>
        <p:txBody>
          <a:bodyPr wrap="none" fromWordArt="1">
            <a:prstTxWarp prst="textPlain">
              <a:avLst>
                <a:gd name="adj" fmla="val 50000"/>
              </a:avLst>
            </a:prstTxWarp>
          </a:bodyPr>
          <a:lstStyle/>
          <a:p>
            <a:pPr algn="ctr"/>
            <a:r>
              <a:rPr lang="en-US" sz="3600" kern="10">
                <a:ln w="9525">
                  <a:solidFill>
                    <a:srgbClr val="0000CC"/>
                  </a:solidFill>
                  <a:round/>
                  <a:headEnd/>
                  <a:tailEnd/>
                </a:ln>
                <a:solidFill>
                  <a:srgbClr val="0033CC"/>
                </a:solidFill>
                <a:latin typeface="Times New Roman"/>
                <a:cs typeface="Times New Roman"/>
              </a:rPr>
              <a:t>Các cây cà chua ở hình b, c, d thiếu chất khoáng gì? </a:t>
            </a:r>
          </a:p>
          <a:p>
            <a:pPr algn="ctr"/>
            <a:r>
              <a:rPr lang="en-US" sz="3600" kern="10">
                <a:ln w="9525">
                  <a:solidFill>
                    <a:srgbClr val="0000CC"/>
                  </a:solidFill>
                  <a:round/>
                  <a:headEnd/>
                  <a:tailEnd/>
                </a:ln>
                <a:solidFill>
                  <a:srgbClr val="0033CC"/>
                </a:solidFill>
                <a:latin typeface="Times New Roman"/>
                <a:cs typeface="Times New Roman"/>
              </a:rPr>
              <a:t>kết quả ra sao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to="" calcmode="lin" valueType="num">
                                      <p:cBhvr>
                                        <p:cTn id="7" dur="1" fill="hold"/>
                                        <p:tgtEl>
                                          <p:spTgt spid="11059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0597"/>
                                        </p:tgtEl>
                                        <p:attrNameLst>
                                          <p:attrName>style.visibility</p:attrName>
                                        </p:attrNameLst>
                                      </p:cBhvr>
                                      <p:to>
                                        <p:strVal val="visible"/>
                                      </p:to>
                                    </p:set>
                                    <p:animEffect transition="in" filter="fade">
                                      <p:cBhvr>
                                        <p:cTn id="12" dur="1000"/>
                                        <p:tgtEl>
                                          <p:spTgt spid="110597"/>
                                        </p:tgtEl>
                                      </p:cBhvr>
                                    </p:animEffect>
                                    <p:anim calcmode="lin" valueType="num">
                                      <p:cBhvr>
                                        <p:cTn id="13" dur="1000" fill="hold"/>
                                        <p:tgtEl>
                                          <p:spTgt spid="110597"/>
                                        </p:tgtEl>
                                        <p:attrNameLst>
                                          <p:attrName>ppt_x</p:attrName>
                                        </p:attrNameLst>
                                      </p:cBhvr>
                                      <p:tavLst>
                                        <p:tav tm="0">
                                          <p:val>
                                            <p:strVal val="#ppt_x"/>
                                          </p:val>
                                        </p:tav>
                                        <p:tav tm="100000">
                                          <p:val>
                                            <p:strVal val="#ppt_x"/>
                                          </p:val>
                                        </p:tav>
                                      </p:tavLst>
                                    </p:anim>
                                    <p:anim calcmode="lin" valueType="num">
                                      <p:cBhvr>
                                        <p:cTn id="14" dur="1000" fill="hold"/>
                                        <p:tgtEl>
                                          <p:spTgt spid="11059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0598"/>
                                        </p:tgtEl>
                                        <p:attrNameLst>
                                          <p:attrName>style.visibility</p:attrName>
                                        </p:attrNameLst>
                                      </p:cBhvr>
                                      <p:to>
                                        <p:strVal val="visible"/>
                                      </p:to>
                                    </p:set>
                                    <p:anim calcmode="lin" valueType="num">
                                      <p:cBhvr>
                                        <p:cTn id="19" dur="5000" fill="hold"/>
                                        <p:tgtEl>
                                          <p:spTgt spid="110598"/>
                                        </p:tgtEl>
                                        <p:attrNameLst>
                                          <p:attrName>ppt_w</p:attrName>
                                        </p:attrNameLst>
                                      </p:cBhvr>
                                      <p:tavLst>
                                        <p:tav tm="0">
                                          <p:val>
                                            <p:fltVal val="0"/>
                                          </p:val>
                                        </p:tav>
                                        <p:tav tm="100000">
                                          <p:val>
                                            <p:strVal val="#ppt_w"/>
                                          </p:val>
                                        </p:tav>
                                      </p:tavLst>
                                    </p:anim>
                                    <p:anim calcmode="lin" valueType="num">
                                      <p:cBhvr>
                                        <p:cTn id="20" dur="5000" fill="hold"/>
                                        <p:tgtEl>
                                          <p:spTgt spid="110598"/>
                                        </p:tgtEl>
                                        <p:attrNameLst>
                                          <p:attrName>ppt_h</p:attrName>
                                        </p:attrNameLst>
                                      </p:cBhvr>
                                      <p:tavLst>
                                        <p:tav tm="0">
                                          <p:val>
                                            <p:fltVal val="0"/>
                                          </p:val>
                                        </p:tav>
                                        <p:tav tm="100000">
                                          <p:val>
                                            <p:strVal val="#ppt_h"/>
                                          </p:val>
                                        </p:tav>
                                      </p:tavLst>
                                    </p:anim>
                                    <p:animEffect transition="in" filter="fade">
                                      <p:cBhvr>
                                        <p:cTn id="21" dur="50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110597" grpId="0" animBg="1"/>
      <p:bldP spid="1105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MPj04275980000[1]"/>
          <p:cNvPicPr>
            <a:picLocks noChangeAspect="1" noChangeArrowheads="1"/>
          </p:cNvPicPr>
          <p:nvPr/>
        </p:nvPicPr>
        <p:blipFill>
          <a:blip r:embed="rId2" cstate="print"/>
          <a:srcRect/>
          <a:stretch>
            <a:fillRect/>
          </a:stretch>
        </p:blipFill>
        <p:spPr bwMode="auto">
          <a:xfrm>
            <a:off x="-76200" y="0"/>
            <a:ext cx="9144000" cy="6858000"/>
          </a:xfrm>
          <a:prstGeom prst="rect">
            <a:avLst/>
          </a:prstGeom>
          <a:noFill/>
          <a:ln w="9525">
            <a:noFill/>
            <a:miter lim="800000"/>
            <a:headEnd/>
            <a:tailEnd/>
          </a:ln>
        </p:spPr>
      </p:pic>
      <p:sp>
        <p:nvSpPr>
          <p:cNvPr id="141315" name="WordArt 3"/>
          <p:cNvSpPr>
            <a:spLocks noChangeArrowheads="1" noChangeShapeType="1" noTextEdit="1"/>
          </p:cNvSpPr>
          <p:nvPr/>
        </p:nvSpPr>
        <p:spPr bwMode="auto">
          <a:xfrm>
            <a:off x="762000" y="152400"/>
            <a:ext cx="2743200" cy="685800"/>
          </a:xfrm>
          <a:prstGeom prst="rect">
            <a:avLst/>
          </a:prstGeom>
        </p:spPr>
        <p:txBody>
          <a:bodyPr wrap="none" fromWordArt="1">
            <a:prstTxWarp prst="textPlain">
              <a:avLst>
                <a:gd name="adj" fmla="val 50000"/>
              </a:avLst>
            </a:prstTxWarp>
          </a:bodyPr>
          <a:lstStyle/>
          <a:p>
            <a:pPr algn="ctr"/>
            <a:r>
              <a:rPr lang="en-US" sz="3600" kern="10">
                <a:ln w="9525">
                  <a:solidFill>
                    <a:srgbClr val="CC3300"/>
                  </a:solidFill>
                  <a:round/>
                  <a:headEnd/>
                  <a:tailEnd/>
                </a:ln>
                <a:solidFill>
                  <a:srgbClr val="CC3300"/>
                </a:solidFill>
                <a:latin typeface="Times New Roman"/>
                <a:cs typeface="Times New Roman"/>
              </a:rPr>
              <a:t>ĐÁP ÁN :</a:t>
            </a:r>
          </a:p>
        </p:txBody>
      </p:sp>
      <p:sp>
        <p:nvSpPr>
          <p:cNvPr id="141318" name="Rectangle 6"/>
          <p:cNvSpPr>
            <a:spLocks noChangeArrowheads="1"/>
          </p:cNvSpPr>
          <p:nvPr/>
        </p:nvSpPr>
        <p:spPr bwMode="auto">
          <a:xfrm>
            <a:off x="152400" y="5486400"/>
            <a:ext cx="8991600" cy="1190625"/>
          </a:xfrm>
          <a:prstGeom prst="rect">
            <a:avLst/>
          </a:prstGeom>
          <a:noFill/>
          <a:ln w="9525">
            <a:noFill/>
            <a:miter lim="800000"/>
            <a:headEnd/>
            <a:tailEnd/>
          </a:ln>
          <a:effectLst/>
        </p:spPr>
        <p:txBody>
          <a:bodyPr>
            <a:spAutoFit/>
          </a:bodyPr>
          <a:lstStyle/>
          <a:p>
            <a:pPr>
              <a:spcBef>
                <a:spcPct val="50000"/>
              </a:spcBef>
            </a:pPr>
            <a:r>
              <a:rPr lang="en-US" sz="3600">
                <a:solidFill>
                  <a:srgbClr val="FF3300"/>
                </a:solidFill>
                <a:latin typeface="Times New Roman" pitchFamily="18" charset="0"/>
              </a:rPr>
              <a:t> - Cây d) phát triển kém thân lùn, quả nhỏ và ít do thiếu phốt pho</a:t>
            </a:r>
          </a:p>
        </p:txBody>
      </p:sp>
      <p:sp>
        <p:nvSpPr>
          <p:cNvPr id="141319" name="Rectangle 7"/>
          <p:cNvSpPr>
            <a:spLocks noChangeArrowheads="1"/>
          </p:cNvSpPr>
          <p:nvPr/>
        </p:nvSpPr>
        <p:spPr bwMode="auto">
          <a:xfrm>
            <a:off x="76200" y="4219575"/>
            <a:ext cx="8915400" cy="1190625"/>
          </a:xfrm>
          <a:prstGeom prst="rect">
            <a:avLst/>
          </a:prstGeom>
          <a:noFill/>
          <a:ln w="9525">
            <a:noFill/>
            <a:miter lim="800000"/>
            <a:headEnd/>
            <a:tailEnd/>
          </a:ln>
          <a:effectLst/>
        </p:spPr>
        <p:txBody>
          <a:bodyPr>
            <a:spAutoFit/>
          </a:bodyPr>
          <a:lstStyle/>
          <a:p>
            <a:r>
              <a:rPr lang="en-US" sz="3600">
                <a:solidFill>
                  <a:srgbClr val="D60093"/>
                </a:solidFill>
                <a:latin typeface="Times New Roman" pitchFamily="18" charset="0"/>
              </a:rPr>
              <a:t> - Cây c) phát triển chậm thân gầy, lá bé, do thiếu ka li</a:t>
            </a:r>
          </a:p>
        </p:txBody>
      </p:sp>
      <p:sp>
        <p:nvSpPr>
          <p:cNvPr id="141320" name="Rectangle 8"/>
          <p:cNvSpPr>
            <a:spLocks noChangeArrowheads="1"/>
          </p:cNvSpPr>
          <p:nvPr/>
        </p:nvSpPr>
        <p:spPr bwMode="auto">
          <a:xfrm>
            <a:off x="152400" y="2847975"/>
            <a:ext cx="8991600" cy="1190625"/>
          </a:xfrm>
          <a:prstGeom prst="rect">
            <a:avLst/>
          </a:prstGeom>
          <a:noFill/>
          <a:ln w="9525">
            <a:noFill/>
            <a:miter lim="800000"/>
            <a:headEnd/>
            <a:tailEnd/>
          </a:ln>
          <a:effectLst/>
        </p:spPr>
        <p:txBody>
          <a:bodyPr>
            <a:spAutoFit/>
          </a:bodyPr>
          <a:lstStyle/>
          <a:p>
            <a:pPr>
              <a:spcBef>
                <a:spcPct val="50000"/>
              </a:spcBef>
            </a:pPr>
            <a:r>
              <a:rPr lang="en-US" sz="3600">
                <a:latin typeface="Times New Roman" pitchFamily="18" charset="0"/>
              </a:rPr>
              <a:t> </a:t>
            </a:r>
            <a:r>
              <a:rPr lang="en-US" sz="3600">
                <a:solidFill>
                  <a:srgbClr val="FF0000"/>
                </a:solidFill>
                <a:latin typeface="Times New Roman" pitchFamily="18" charset="0"/>
              </a:rPr>
              <a:t>- Cây b) phát triển kém nhất cây còi cọc lá rũ xuống… là do thiếu Ni-tơ</a:t>
            </a:r>
          </a:p>
        </p:txBody>
      </p:sp>
      <p:sp>
        <p:nvSpPr>
          <p:cNvPr id="141321" name="Text Box 9"/>
          <p:cNvSpPr txBox="1">
            <a:spLocks noChangeArrowheads="1"/>
          </p:cNvSpPr>
          <p:nvPr/>
        </p:nvSpPr>
        <p:spPr bwMode="auto">
          <a:xfrm>
            <a:off x="152400" y="1143000"/>
            <a:ext cx="8991600" cy="1465263"/>
          </a:xfrm>
          <a:prstGeom prst="rect">
            <a:avLst/>
          </a:prstGeom>
          <a:noFill/>
          <a:ln w="9525">
            <a:noFill/>
            <a:miter lim="800000"/>
            <a:headEnd/>
            <a:tailEnd/>
          </a:ln>
          <a:effectLst/>
        </p:spPr>
        <p:txBody>
          <a:bodyPr>
            <a:spAutoFit/>
          </a:bodyPr>
          <a:lstStyle/>
          <a:p>
            <a:pPr>
              <a:spcBef>
                <a:spcPct val="50000"/>
              </a:spcBef>
            </a:pPr>
            <a:r>
              <a:rPr lang="en-US" sz="3600">
                <a:solidFill>
                  <a:srgbClr val="FFFF00"/>
                </a:solidFill>
              </a:rPr>
              <a:t>  - Cây a) triển tốt nhất lá xanh, quả to,</a:t>
            </a:r>
          </a:p>
          <a:p>
            <a:pPr>
              <a:spcBef>
                <a:spcPct val="50000"/>
              </a:spcBef>
            </a:pPr>
            <a:r>
              <a:rPr lang="en-US" sz="3600">
                <a:solidFill>
                  <a:srgbClr val="FFFF00"/>
                </a:solidFill>
              </a:rPr>
              <a:t> cây cao vì bón đủ chất khoáng cho cây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fade">
                                      <p:cBhvr>
                                        <p:cTn id="7" dur="2000"/>
                                        <p:tgtEl>
                                          <p:spTgt spid="141315"/>
                                        </p:tgtEl>
                                      </p:cBhvr>
                                    </p:animEffect>
                                    <p:anim calcmode="lin" valueType="num">
                                      <p:cBhvr>
                                        <p:cTn id="8" dur="2000" fill="hold"/>
                                        <p:tgtEl>
                                          <p:spTgt spid="141315"/>
                                        </p:tgtEl>
                                        <p:attrNameLst>
                                          <p:attrName>style.rotation</p:attrName>
                                        </p:attrNameLst>
                                      </p:cBhvr>
                                      <p:tavLst>
                                        <p:tav tm="0">
                                          <p:val>
                                            <p:fltVal val="720"/>
                                          </p:val>
                                        </p:tav>
                                        <p:tav tm="100000">
                                          <p:val>
                                            <p:fltVal val="0"/>
                                          </p:val>
                                        </p:tav>
                                      </p:tavLst>
                                    </p:anim>
                                    <p:anim calcmode="lin" valueType="num">
                                      <p:cBhvr>
                                        <p:cTn id="9" dur="2000" fill="hold"/>
                                        <p:tgtEl>
                                          <p:spTgt spid="141315"/>
                                        </p:tgtEl>
                                        <p:attrNameLst>
                                          <p:attrName>ppt_h</p:attrName>
                                        </p:attrNameLst>
                                      </p:cBhvr>
                                      <p:tavLst>
                                        <p:tav tm="0">
                                          <p:val>
                                            <p:fltVal val="0"/>
                                          </p:val>
                                        </p:tav>
                                        <p:tav tm="100000">
                                          <p:val>
                                            <p:strVal val="#ppt_h"/>
                                          </p:val>
                                        </p:tav>
                                      </p:tavLst>
                                    </p:anim>
                                    <p:anim calcmode="lin" valueType="num">
                                      <p:cBhvr>
                                        <p:cTn id="10" dur="2000" fill="hold"/>
                                        <p:tgtEl>
                                          <p:spTgt spid="14131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41321"/>
                                        </p:tgtEl>
                                        <p:attrNameLst>
                                          <p:attrName>style.visibility</p:attrName>
                                        </p:attrNameLst>
                                      </p:cBhvr>
                                      <p:to>
                                        <p:strVal val="visible"/>
                                      </p:to>
                                    </p:set>
                                    <p:anim from="(-#ppt_w/2)" to="(#ppt_x)" calcmode="lin" valueType="num">
                                      <p:cBhvr>
                                        <p:cTn id="15" dur="1800" fill="hold">
                                          <p:stCondLst>
                                            <p:cond delay="0"/>
                                          </p:stCondLst>
                                        </p:cTn>
                                        <p:tgtEl>
                                          <p:spTgt spid="141321"/>
                                        </p:tgtEl>
                                        <p:attrNameLst>
                                          <p:attrName>ppt_x</p:attrName>
                                        </p:attrNameLst>
                                      </p:cBhvr>
                                    </p:anim>
                                    <p:anim from="0" to="-1.0" calcmode="lin" valueType="num">
                                      <p:cBhvr>
                                        <p:cTn id="16" dur="600" decel="50000" autoRev="1" fill="hold">
                                          <p:stCondLst>
                                            <p:cond delay="1800"/>
                                          </p:stCondLst>
                                        </p:cTn>
                                        <p:tgtEl>
                                          <p:spTgt spid="141321"/>
                                        </p:tgtEl>
                                        <p:attrNameLst>
                                          <p:attrName>xshear</p:attrName>
                                        </p:attrNameLst>
                                      </p:cBhvr>
                                    </p:anim>
                                    <p:animScale>
                                      <p:cBhvr>
                                        <p:cTn id="17" dur="600" decel="100000" autoRev="1" fill="hold">
                                          <p:stCondLst>
                                            <p:cond delay="1800"/>
                                          </p:stCondLst>
                                        </p:cTn>
                                        <p:tgtEl>
                                          <p:spTgt spid="141321"/>
                                        </p:tgtEl>
                                      </p:cBhvr>
                                      <p:from x="100000" y="100000"/>
                                      <p:to x="80000" y="100000"/>
                                    </p:animScale>
                                    <p:anim by="(#ppt_h/3+#ppt_w*0.1)" calcmode="lin" valueType="num">
                                      <p:cBhvr additive="sum">
                                        <p:cTn id="18" dur="600" decel="100000" autoRev="1" fill="hold">
                                          <p:stCondLst>
                                            <p:cond delay="1800"/>
                                          </p:stCondLst>
                                        </p:cTn>
                                        <p:tgtEl>
                                          <p:spTgt spid="14132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41320"/>
                                        </p:tgtEl>
                                        <p:attrNameLst>
                                          <p:attrName>style.visibility</p:attrName>
                                        </p:attrNameLst>
                                      </p:cBhvr>
                                      <p:to>
                                        <p:strVal val="visible"/>
                                      </p:to>
                                    </p:set>
                                    <p:anim calcmode="lin" valueType="num">
                                      <p:cBhvr>
                                        <p:cTn id="23" dur="5000" fill="hold"/>
                                        <p:tgtEl>
                                          <p:spTgt spid="141320"/>
                                        </p:tgtEl>
                                        <p:attrNameLst>
                                          <p:attrName>ppt_w</p:attrName>
                                        </p:attrNameLst>
                                      </p:cBhvr>
                                      <p:tavLst>
                                        <p:tav tm="0">
                                          <p:val>
                                            <p:fltVal val="0"/>
                                          </p:val>
                                        </p:tav>
                                        <p:tav tm="100000">
                                          <p:val>
                                            <p:strVal val="#ppt_w"/>
                                          </p:val>
                                        </p:tav>
                                      </p:tavLst>
                                    </p:anim>
                                    <p:anim calcmode="lin" valueType="num">
                                      <p:cBhvr>
                                        <p:cTn id="24" dur="5000" fill="hold"/>
                                        <p:tgtEl>
                                          <p:spTgt spid="141320"/>
                                        </p:tgtEl>
                                        <p:attrNameLst>
                                          <p:attrName>ppt_h</p:attrName>
                                        </p:attrNameLst>
                                      </p:cBhvr>
                                      <p:tavLst>
                                        <p:tav tm="0">
                                          <p:val>
                                            <p:fltVal val="0"/>
                                          </p:val>
                                        </p:tav>
                                        <p:tav tm="100000">
                                          <p:val>
                                            <p:strVal val="#ppt_h"/>
                                          </p:val>
                                        </p:tav>
                                      </p:tavLst>
                                    </p:anim>
                                    <p:animEffect transition="in" filter="fade">
                                      <p:cBhvr>
                                        <p:cTn id="25" dur="5000"/>
                                        <p:tgtEl>
                                          <p:spTgt spid="141320"/>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141319"/>
                                        </p:tgtEl>
                                        <p:attrNameLst>
                                          <p:attrName>style.visibility</p:attrName>
                                        </p:attrNameLst>
                                      </p:cBhvr>
                                      <p:to>
                                        <p:strVal val="visible"/>
                                      </p:to>
                                    </p:set>
                                    <p:anim from="(-#ppt_w/2)" to="(#ppt_x)" calcmode="lin" valueType="num">
                                      <p:cBhvr>
                                        <p:cTn id="30" dur="1800" fill="hold">
                                          <p:stCondLst>
                                            <p:cond delay="0"/>
                                          </p:stCondLst>
                                        </p:cTn>
                                        <p:tgtEl>
                                          <p:spTgt spid="141319"/>
                                        </p:tgtEl>
                                        <p:attrNameLst>
                                          <p:attrName>ppt_x</p:attrName>
                                        </p:attrNameLst>
                                      </p:cBhvr>
                                    </p:anim>
                                    <p:anim from="0" to="-1.0" calcmode="lin" valueType="num">
                                      <p:cBhvr>
                                        <p:cTn id="31" dur="600" decel="50000" autoRev="1" fill="hold">
                                          <p:stCondLst>
                                            <p:cond delay="1800"/>
                                          </p:stCondLst>
                                        </p:cTn>
                                        <p:tgtEl>
                                          <p:spTgt spid="141319"/>
                                        </p:tgtEl>
                                        <p:attrNameLst>
                                          <p:attrName>xshear</p:attrName>
                                        </p:attrNameLst>
                                      </p:cBhvr>
                                    </p:anim>
                                    <p:animScale>
                                      <p:cBhvr>
                                        <p:cTn id="32" dur="600" decel="100000" autoRev="1" fill="hold">
                                          <p:stCondLst>
                                            <p:cond delay="1800"/>
                                          </p:stCondLst>
                                        </p:cTn>
                                        <p:tgtEl>
                                          <p:spTgt spid="141319"/>
                                        </p:tgtEl>
                                      </p:cBhvr>
                                      <p:from x="100000" y="100000"/>
                                      <p:to x="80000" y="100000"/>
                                    </p:animScale>
                                    <p:anim by="(#ppt_h/3+#ppt_w*0.1)" calcmode="lin" valueType="num">
                                      <p:cBhvr additive="sum">
                                        <p:cTn id="33" dur="600" decel="100000" autoRev="1" fill="hold">
                                          <p:stCondLst>
                                            <p:cond delay="1800"/>
                                          </p:stCondLst>
                                        </p:cTn>
                                        <p:tgtEl>
                                          <p:spTgt spid="141319"/>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141318"/>
                                        </p:tgtEl>
                                        <p:attrNameLst>
                                          <p:attrName>style.visibility</p:attrName>
                                        </p:attrNameLst>
                                      </p:cBhvr>
                                      <p:to>
                                        <p:strVal val="visible"/>
                                      </p:to>
                                    </p:set>
                                    <p:anim from="(-#ppt_w/2)" to="(#ppt_x)" calcmode="lin" valueType="num">
                                      <p:cBhvr>
                                        <p:cTn id="38" dur="1800" fill="hold">
                                          <p:stCondLst>
                                            <p:cond delay="0"/>
                                          </p:stCondLst>
                                        </p:cTn>
                                        <p:tgtEl>
                                          <p:spTgt spid="141318"/>
                                        </p:tgtEl>
                                        <p:attrNameLst>
                                          <p:attrName>ppt_x</p:attrName>
                                        </p:attrNameLst>
                                      </p:cBhvr>
                                    </p:anim>
                                    <p:anim from="0" to="-1.0" calcmode="lin" valueType="num">
                                      <p:cBhvr>
                                        <p:cTn id="39" dur="600" decel="50000" autoRev="1" fill="hold">
                                          <p:stCondLst>
                                            <p:cond delay="1800"/>
                                          </p:stCondLst>
                                        </p:cTn>
                                        <p:tgtEl>
                                          <p:spTgt spid="141318"/>
                                        </p:tgtEl>
                                        <p:attrNameLst>
                                          <p:attrName>xshear</p:attrName>
                                        </p:attrNameLst>
                                      </p:cBhvr>
                                    </p:anim>
                                    <p:animScale>
                                      <p:cBhvr>
                                        <p:cTn id="40" dur="600" decel="100000" autoRev="1" fill="hold">
                                          <p:stCondLst>
                                            <p:cond delay="1800"/>
                                          </p:stCondLst>
                                        </p:cTn>
                                        <p:tgtEl>
                                          <p:spTgt spid="141318"/>
                                        </p:tgtEl>
                                      </p:cBhvr>
                                      <p:from x="100000" y="100000"/>
                                      <p:to x="80000" y="100000"/>
                                    </p:animScale>
                                    <p:anim by="(#ppt_h/3+#ppt_w*0.1)" calcmode="lin" valueType="num">
                                      <p:cBhvr additive="sum">
                                        <p:cTn id="41" dur="600" decel="100000" autoRev="1" fill="hold">
                                          <p:stCondLst>
                                            <p:cond delay="1800"/>
                                          </p:stCondLst>
                                        </p:cTn>
                                        <p:tgtEl>
                                          <p:spTgt spid="1413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nimBg="1"/>
      <p:bldP spid="141318" grpId="0"/>
      <p:bldP spid="141319" grpId="0"/>
      <p:bldP spid="141320" grpId="0"/>
      <p:bldP spid="1413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WordArt 6"/>
          <p:cNvSpPr>
            <a:spLocks noChangeArrowheads="1" noChangeShapeType="1" noTextEdit="1"/>
          </p:cNvSpPr>
          <p:nvPr/>
        </p:nvSpPr>
        <p:spPr bwMode="auto">
          <a:xfrm>
            <a:off x="3438525" y="0"/>
            <a:ext cx="2266950" cy="8382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imes New Roman"/>
                <a:cs typeface="Times New Roman"/>
              </a:rPr>
              <a:t>KẾT LUẬN</a:t>
            </a:r>
          </a:p>
        </p:txBody>
      </p:sp>
      <p:sp>
        <p:nvSpPr>
          <p:cNvPr id="112647" name="Text Box 7"/>
          <p:cNvSpPr txBox="1">
            <a:spLocks noChangeArrowheads="1"/>
          </p:cNvSpPr>
          <p:nvPr/>
        </p:nvSpPr>
        <p:spPr bwMode="auto">
          <a:xfrm>
            <a:off x="381000" y="1219200"/>
            <a:ext cx="7467600" cy="701675"/>
          </a:xfrm>
          <a:prstGeom prst="rect">
            <a:avLst/>
          </a:prstGeom>
          <a:noFill/>
          <a:ln w="9525">
            <a:noFill/>
            <a:miter lim="800000"/>
            <a:headEnd/>
            <a:tailEnd/>
          </a:ln>
          <a:effectLst/>
        </p:spPr>
        <p:txBody>
          <a:bodyPr>
            <a:spAutoFit/>
          </a:bodyPr>
          <a:lstStyle/>
          <a:p>
            <a:pPr>
              <a:spcBef>
                <a:spcPct val="50000"/>
              </a:spcBef>
            </a:pPr>
            <a:endParaRPr lang="en-US" sz="4000">
              <a:latin typeface="Times New Roman" pitchFamily="18" charset="0"/>
            </a:endParaRPr>
          </a:p>
        </p:txBody>
      </p:sp>
      <p:sp>
        <p:nvSpPr>
          <p:cNvPr id="112648" name="AutoShape 8"/>
          <p:cNvSpPr>
            <a:spLocks noChangeArrowheads="1"/>
          </p:cNvSpPr>
          <p:nvPr/>
        </p:nvSpPr>
        <p:spPr bwMode="auto">
          <a:xfrm>
            <a:off x="76200" y="0"/>
            <a:ext cx="8991600" cy="68580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a:spcBef>
                <a:spcPct val="50000"/>
              </a:spcBef>
            </a:pPr>
            <a:r>
              <a:rPr lang="en-US" sz="3200" b="1">
                <a:solidFill>
                  <a:srgbClr val="FF3300"/>
                </a:solidFill>
                <a:latin typeface="Times New Roman" pitchFamily="18" charset="0"/>
              </a:rPr>
              <a:t>Trong quá trình sống, nếu khôngđược </a:t>
            </a:r>
          </a:p>
          <a:p>
            <a:pPr algn="ctr">
              <a:spcBef>
                <a:spcPct val="50000"/>
              </a:spcBef>
            </a:pPr>
            <a:r>
              <a:rPr lang="en-US" sz="3200" b="1">
                <a:solidFill>
                  <a:srgbClr val="FF3300"/>
                </a:solidFill>
                <a:latin typeface="Times New Roman" pitchFamily="18" charset="0"/>
              </a:rPr>
              <a:t>cung cấp đầy đủ các chất khoáng, cây</a:t>
            </a:r>
          </a:p>
          <a:p>
            <a:pPr algn="ctr">
              <a:spcBef>
                <a:spcPct val="50000"/>
              </a:spcBef>
            </a:pPr>
            <a:r>
              <a:rPr lang="en-US" sz="3200" b="1">
                <a:solidFill>
                  <a:srgbClr val="FF3300"/>
                </a:solidFill>
                <a:latin typeface="Times New Roman" pitchFamily="18" charset="0"/>
              </a:rPr>
              <a:t> phát triển kém hay sẽ cho năng suất thấp. </a:t>
            </a:r>
          </a:p>
          <a:p>
            <a:pPr algn="ctr">
              <a:spcBef>
                <a:spcPct val="50000"/>
              </a:spcBef>
            </a:pPr>
            <a:r>
              <a:rPr lang="en-US" sz="3200" b="1">
                <a:solidFill>
                  <a:srgbClr val="FF3300"/>
                </a:solidFill>
                <a:latin typeface="Times New Roman" pitchFamily="18" charset="0"/>
              </a:rPr>
              <a:t>Ni-tơ (có trong phân đạm) là chất khoáng</a:t>
            </a:r>
          </a:p>
          <a:p>
            <a:pPr algn="ctr">
              <a:spcBef>
                <a:spcPct val="50000"/>
              </a:spcBef>
            </a:pPr>
            <a:r>
              <a:rPr lang="en-US" sz="3200" b="1">
                <a:solidFill>
                  <a:srgbClr val="FF3300"/>
                </a:solidFill>
                <a:latin typeface="Times New Roman" pitchFamily="18" charset="0"/>
              </a:rPr>
              <a:t>quan trọng mà cây cần nhiều.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ox(in)">
                                      <p:cBhvr>
                                        <p:cTn id="7" dur="5000"/>
                                        <p:tgtEl>
                                          <p:spTgt spid="1126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2648"/>
                                        </p:tgtEl>
                                        <p:attrNameLst>
                                          <p:attrName>style.visibility</p:attrName>
                                        </p:attrNameLst>
                                      </p:cBhvr>
                                      <p:to>
                                        <p:strVal val="visible"/>
                                      </p:to>
                                    </p:set>
                                    <p:anim calcmode="discrete" valueType="clr">
                                      <p:cBhvr override="childStyle">
                                        <p:cTn id="12" dur="80"/>
                                        <p:tgtEl>
                                          <p:spTgt spid="11264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48"/>
                                        </p:tgtEl>
                                        <p:attrNameLst>
                                          <p:attrName>fillcolor</p:attrName>
                                        </p:attrNameLst>
                                      </p:cBhvr>
                                      <p:tavLst>
                                        <p:tav tm="0">
                                          <p:val>
                                            <p:clrVal>
                                              <a:schemeClr val="accent2"/>
                                            </p:clrVal>
                                          </p:val>
                                        </p:tav>
                                        <p:tav tm="50000">
                                          <p:val>
                                            <p:clrVal>
                                              <a:schemeClr val="hlink"/>
                                            </p:clrVal>
                                          </p:val>
                                        </p:tav>
                                      </p:tavLst>
                                    </p:anim>
                                    <p:set>
                                      <p:cBhvr>
                                        <p:cTn id="14" dur="80"/>
                                        <p:tgtEl>
                                          <p:spTgt spid="112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endParaRPr lang="en-US"/>
          </a:p>
        </p:txBody>
      </p:sp>
      <p:sp>
        <p:nvSpPr>
          <p:cNvPr id="114691" name="Rectangle 3"/>
          <p:cNvSpPr>
            <a:spLocks noGrp="1" noChangeArrowheads="1"/>
          </p:cNvSpPr>
          <p:nvPr>
            <p:ph type="body" idx="1"/>
          </p:nvPr>
        </p:nvSpPr>
        <p:spPr/>
        <p:txBody>
          <a:bodyPr/>
          <a:lstStyle/>
          <a:p>
            <a:endParaRPr lang="en-US"/>
          </a:p>
        </p:txBody>
      </p:sp>
      <p:pic>
        <p:nvPicPr>
          <p:cNvPr id="114692" name="Picture 4" descr="MPj042759800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4693" name="WordArt 5"/>
          <p:cNvSpPr>
            <a:spLocks noChangeArrowheads="1" noChangeShapeType="1" noTextEdit="1"/>
          </p:cNvSpPr>
          <p:nvPr/>
        </p:nvSpPr>
        <p:spPr bwMode="auto">
          <a:xfrm>
            <a:off x="3457575" y="269875"/>
            <a:ext cx="2228850" cy="1177925"/>
          </a:xfrm>
          <a:prstGeom prst="rect">
            <a:avLst/>
          </a:prstGeom>
        </p:spPr>
        <p:txBody>
          <a:bodyPr wrap="none" fromWordArt="1">
            <a:prstTxWarp prst="textPlain">
              <a:avLst>
                <a:gd name="adj" fmla="val 50000"/>
              </a:avLst>
            </a:prstTxWarp>
          </a:bodyPr>
          <a:lstStyle/>
          <a:p>
            <a:pPr algn="ctr"/>
            <a:r>
              <a:rPr lang="vi-VN" sz="3600" kern="10">
                <a:ln w="9525">
                  <a:solidFill>
                    <a:srgbClr val="FF0000"/>
                  </a:solidFill>
                  <a:round/>
                  <a:headEnd/>
                  <a:tailEnd/>
                </a:ln>
                <a:solidFill>
                  <a:srgbClr val="FF0000"/>
                </a:solidFill>
                <a:latin typeface="Times New Roman"/>
                <a:cs typeface="Times New Roman"/>
              </a:rPr>
              <a:t>Hoạt động 3</a:t>
            </a:r>
            <a:endParaRPr lang="en-US" sz="3600" kern="10">
              <a:ln w="9525">
                <a:solidFill>
                  <a:srgbClr val="FF0000"/>
                </a:solidFill>
                <a:round/>
                <a:headEnd/>
                <a:tailEnd/>
              </a:ln>
              <a:solidFill>
                <a:srgbClr val="FF0000"/>
              </a:solidFill>
              <a:latin typeface="Times New Roman"/>
              <a:cs typeface="Times New Roman"/>
            </a:endParaRPr>
          </a:p>
        </p:txBody>
      </p:sp>
      <p:sp>
        <p:nvSpPr>
          <p:cNvPr id="114694" name="WordArt 6"/>
          <p:cNvSpPr>
            <a:spLocks noChangeArrowheads="1" noChangeShapeType="1" noTextEdit="1"/>
          </p:cNvSpPr>
          <p:nvPr/>
        </p:nvSpPr>
        <p:spPr bwMode="auto">
          <a:xfrm>
            <a:off x="381000" y="2840038"/>
            <a:ext cx="8248650" cy="939800"/>
          </a:xfrm>
          <a:prstGeom prst="rect">
            <a:avLst/>
          </a:prstGeom>
        </p:spPr>
        <p:txBody>
          <a:bodyPr wrap="none" fromWordArt="1">
            <a:prstTxWarp prst="textWave1">
              <a:avLst>
                <a:gd name="adj1" fmla="val 13005"/>
                <a:gd name="adj2" fmla="val 0"/>
              </a:avLst>
            </a:prstTxWarp>
          </a:bodyPr>
          <a:lstStyle/>
          <a:p>
            <a:pPr algn="ctr"/>
            <a:r>
              <a:rPr lang="en-US" sz="4800" kern="10">
                <a:ln w="9525">
                  <a:solidFill>
                    <a:srgbClr val="800000"/>
                  </a:solidFill>
                  <a:round/>
                  <a:headEnd/>
                  <a:tailEnd/>
                </a:ln>
                <a:solidFill>
                  <a:srgbClr val="800000"/>
                </a:solidFill>
                <a:latin typeface="Times New Roman"/>
                <a:cs typeface="Times New Roman"/>
              </a:rPr>
              <a:t>Nhu cầu chất khoáng của thực vật</a:t>
            </a:r>
          </a:p>
        </p:txBody>
      </p:sp>
      <p:pic>
        <p:nvPicPr>
          <p:cNvPr id="114696" name="Picture 8" descr="FLOWERS"/>
          <p:cNvPicPr>
            <a:picLocks noChangeAspect="1" noChangeArrowheads="1"/>
          </p:cNvPicPr>
          <p:nvPr/>
        </p:nvPicPr>
        <p:blipFill>
          <a:blip r:embed="rId3" cstate="print"/>
          <a:srcRect/>
          <a:stretch>
            <a:fillRect/>
          </a:stretch>
        </p:blipFill>
        <p:spPr bwMode="auto">
          <a:xfrm>
            <a:off x="5621338" y="3657600"/>
            <a:ext cx="3522662" cy="3154363"/>
          </a:xfrm>
          <a:prstGeom prst="rect">
            <a:avLst/>
          </a:prstGeom>
          <a:noFill/>
          <a:ln w="9525">
            <a:noFill/>
            <a:miter lim="800000"/>
            <a:headEnd/>
            <a:tailEnd/>
          </a:ln>
        </p:spPr>
      </p:pic>
      <p:pic>
        <p:nvPicPr>
          <p:cNvPr id="114700" name="Picture 12" descr="butterflies_flowers_md_wht"/>
          <p:cNvPicPr>
            <a:picLocks noChangeAspect="1" noChangeArrowheads="1" noCrop="1"/>
          </p:cNvPicPr>
          <p:nvPr/>
        </p:nvPicPr>
        <p:blipFill>
          <a:blip r:embed="rId4" cstate="print"/>
          <a:srcRect/>
          <a:stretch>
            <a:fillRect/>
          </a:stretch>
        </p:blipFill>
        <p:spPr bwMode="auto">
          <a:xfrm>
            <a:off x="0" y="0"/>
            <a:ext cx="3429000" cy="2362200"/>
          </a:xfrm>
          <a:prstGeom prst="rect">
            <a:avLst/>
          </a:prstGeom>
          <a:noFill/>
        </p:spPr>
      </p:pic>
      <p:pic>
        <p:nvPicPr>
          <p:cNvPr id="114701" name="Picture 13" descr="FLOWERS"/>
          <p:cNvPicPr>
            <a:picLocks noChangeAspect="1" noChangeArrowheads="1"/>
          </p:cNvPicPr>
          <p:nvPr/>
        </p:nvPicPr>
        <p:blipFill>
          <a:blip r:embed="rId3" cstate="print"/>
          <a:srcRect/>
          <a:stretch>
            <a:fillRect/>
          </a:stretch>
        </p:blipFill>
        <p:spPr bwMode="auto">
          <a:xfrm>
            <a:off x="-228600" y="3657600"/>
            <a:ext cx="3522663" cy="3154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box(in)">
                                      <p:cBhvr>
                                        <p:cTn id="7" dur="500"/>
                                        <p:tgtEl>
                                          <p:spTgt spid="11469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14694"/>
                                        </p:tgtEl>
                                        <p:attrNameLst>
                                          <p:attrName>style.visibility</p:attrName>
                                        </p:attrNameLst>
                                      </p:cBhvr>
                                      <p:to>
                                        <p:strVal val="visible"/>
                                      </p:to>
                                    </p:set>
                                    <p:animEffect transition="in" filter="fade">
                                      <p:cBhvr>
                                        <p:cTn id="12" dur="2000"/>
                                        <p:tgtEl>
                                          <p:spTgt spid="114694"/>
                                        </p:tgtEl>
                                      </p:cBhvr>
                                    </p:animEffect>
                                    <p:anim calcmode="lin" valueType="num">
                                      <p:cBhvr>
                                        <p:cTn id="13" dur="2000" fill="hold"/>
                                        <p:tgtEl>
                                          <p:spTgt spid="114694"/>
                                        </p:tgtEl>
                                        <p:attrNameLst>
                                          <p:attrName>style.rotation</p:attrName>
                                        </p:attrNameLst>
                                      </p:cBhvr>
                                      <p:tavLst>
                                        <p:tav tm="0">
                                          <p:val>
                                            <p:fltVal val="720"/>
                                          </p:val>
                                        </p:tav>
                                        <p:tav tm="100000">
                                          <p:val>
                                            <p:fltVal val="0"/>
                                          </p:val>
                                        </p:tav>
                                      </p:tavLst>
                                    </p:anim>
                                    <p:anim calcmode="lin" valueType="num">
                                      <p:cBhvr>
                                        <p:cTn id="14" dur="2000" fill="hold"/>
                                        <p:tgtEl>
                                          <p:spTgt spid="114694"/>
                                        </p:tgtEl>
                                        <p:attrNameLst>
                                          <p:attrName>ppt_h</p:attrName>
                                        </p:attrNameLst>
                                      </p:cBhvr>
                                      <p:tavLst>
                                        <p:tav tm="0">
                                          <p:val>
                                            <p:fltVal val="0"/>
                                          </p:val>
                                        </p:tav>
                                        <p:tav tm="100000">
                                          <p:val>
                                            <p:strVal val="#ppt_h"/>
                                          </p:val>
                                        </p:tav>
                                      </p:tavLst>
                                    </p:anim>
                                    <p:anim calcmode="lin" valueType="num">
                                      <p:cBhvr>
                                        <p:cTn id="15" dur="2000" fill="hold"/>
                                        <p:tgtEl>
                                          <p:spTgt spid="11469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14701"/>
                                        </p:tgtEl>
                                        <p:attrNameLst>
                                          <p:attrName>style.visibility</p:attrName>
                                        </p:attrNameLst>
                                      </p:cBhvr>
                                      <p:to>
                                        <p:strVal val="visible"/>
                                      </p:to>
                                    </p:set>
                                    <p:anim to="" calcmode="lin" valueType="num">
                                      <p:cBhvr>
                                        <p:cTn id="20" dur="1" fill="hold"/>
                                        <p:tgtEl>
                                          <p:spTgt spid="114701"/>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14696"/>
                                        </p:tgtEl>
                                        <p:attrNameLst>
                                          <p:attrName>style.visibility</p:attrName>
                                        </p:attrNameLst>
                                      </p:cBhvr>
                                      <p:to>
                                        <p:strVal val="visible"/>
                                      </p:to>
                                    </p:set>
                                    <p:anim to="" calcmode="lin" valueType="num">
                                      <p:cBhvr>
                                        <p:cTn id="25" dur="1" fill="hold"/>
                                        <p:tgtEl>
                                          <p:spTgt spid="1146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p:bldP spid="1146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533400" y="304800"/>
            <a:ext cx="8382000" cy="1066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ctr">
              <a:spcBef>
                <a:spcPct val="50000"/>
              </a:spcBef>
            </a:pPr>
            <a:r>
              <a:rPr lang="en-US" sz="3200" b="1">
                <a:solidFill>
                  <a:srgbClr val="FFFF00"/>
                </a:solidFill>
                <a:latin typeface="Times New Roman" pitchFamily="18" charset="0"/>
              </a:rPr>
              <a:t> Một số thực tế về nhu cầu chất khóang của thực vật</a:t>
            </a:r>
          </a:p>
        </p:txBody>
      </p:sp>
      <p:sp>
        <p:nvSpPr>
          <p:cNvPr id="152579" name="Text Box 3"/>
          <p:cNvSpPr txBox="1">
            <a:spLocks noChangeArrowheads="1"/>
          </p:cNvSpPr>
          <p:nvPr/>
        </p:nvSpPr>
        <p:spPr bwMode="auto">
          <a:xfrm>
            <a:off x="1828800" y="1279525"/>
            <a:ext cx="685800" cy="701675"/>
          </a:xfrm>
          <a:prstGeom prst="rect">
            <a:avLst/>
          </a:prstGeom>
          <a:noFill/>
          <a:ln w="9525">
            <a:noFill/>
            <a:miter lim="800000"/>
            <a:headEnd/>
            <a:tailEnd/>
          </a:ln>
          <a:effectLst/>
        </p:spPr>
        <p:txBody>
          <a:bodyPr>
            <a:spAutoFit/>
          </a:bodyPr>
          <a:lstStyle/>
          <a:p>
            <a:pPr>
              <a:spcBef>
                <a:spcPct val="50000"/>
              </a:spcBef>
            </a:pPr>
            <a:r>
              <a:rPr lang="en-US" sz="4000" b="1">
                <a:solidFill>
                  <a:srgbClr val="006600"/>
                </a:solidFill>
                <a:latin typeface="VNI-Times" pitchFamily="2" charset="0"/>
              </a:rPr>
              <a:t>A</a:t>
            </a:r>
          </a:p>
        </p:txBody>
      </p:sp>
      <p:sp>
        <p:nvSpPr>
          <p:cNvPr id="152580" name="Text Box 4"/>
          <p:cNvSpPr txBox="1">
            <a:spLocks noChangeArrowheads="1"/>
          </p:cNvSpPr>
          <p:nvPr/>
        </p:nvSpPr>
        <p:spPr bwMode="auto">
          <a:xfrm>
            <a:off x="6172200" y="1279525"/>
            <a:ext cx="1371600" cy="701675"/>
          </a:xfrm>
          <a:prstGeom prst="rect">
            <a:avLst/>
          </a:prstGeom>
          <a:noFill/>
          <a:ln w="9525">
            <a:noFill/>
            <a:miter lim="800000"/>
            <a:headEnd/>
            <a:tailEnd/>
          </a:ln>
          <a:effectLst/>
        </p:spPr>
        <p:txBody>
          <a:bodyPr>
            <a:spAutoFit/>
          </a:bodyPr>
          <a:lstStyle/>
          <a:p>
            <a:pPr>
              <a:spcBef>
                <a:spcPct val="50000"/>
              </a:spcBef>
            </a:pPr>
            <a:r>
              <a:rPr lang="en-US" sz="4000" b="1">
                <a:solidFill>
                  <a:srgbClr val="006600"/>
                </a:solidFill>
                <a:latin typeface="VNI-Times" pitchFamily="2" charset="0"/>
              </a:rPr>
              <a:t>    B</a:t>
            </a:r>
          </a:p>
        </p:txBody>
      </p:sp>
      <p:sp>
        <p:nvSpPr>
          <p:cNvPr id="152581" name="Text Box 5"/>
          <p:cNvSpPr txBox="1">
            <a:spLocks noChangeArrowheads="1"/>
          </p:cNvSpPr>
          <p:nvPr/>
        </p:nvSpPr>
        <p:spPr bwMode="auto">
          <a:xfrm>
            <a:off x="152400" y="2057400"/>
            <a:ext cx="4343400" cy="955675"/>
          </a:xfrm>
          <a:prstGeom prst="rect">
            <a:avLst/>
          </a:prstGeom>
          <a:solidFill>
            <a:srgbClr val="DDF0F1"/>
          </a:solidFill>
          <a:ln w="9525">
            <a:solidFill>
              <a:srgbClr val="990000"/>
            </a:solidFill>
            <a:miter lim="800000"/>
            <a:headEnd/>
            <a:tailEnd/>
          </a:ln>
          <a:effectLst/>
        </p:spPr>
        <p:txBody>
          <a:bodyPr>
            <a:spAutoFit/>
          </a:bodyPr>
          <a:lstStyle/>
          <a:p>
            <a:pPr>
              <a:spcBef>
                <a:spcPct val="50000"/>
              </a:spcBef>
            </a:pPr>
            <a:r>
              <a:rPr lang="en-US" sz="2800" b="1">
                <a:solidFill>
                  <a:srgbClr val="FF3300"/>
                </a:solidFill>
                <a:latin typeface="Times New Roman" pitchFamily="18" charset="0"/>
              </a:rPr>
              <a:t>Loại cây nào cần cung cấp nhiều Ni-tơ </a:t>
            </a:r>
          </a:p>
        </p:txBody>
      </p:sp>
      <p:sp>
        <p:nvSpPr>
          <p:cNvPr id="152582" name="Text Box 6"/>
          <p:cNvSpPr txBox="1">
            <a:spLocks noChangeArrowheads="1"/>
          </p:cNvSpPr>
          <p:nvPr/>
        </p:nvSpPr>
        <p:spPr bwMode="auto">
          <a:xfrm>
            <a:off x="152400" y="3235325"/>
            <a:ext cx="4343400" cy="955675"/>
          </a:xfrm>
          <a:prstGeom prst="rect">
            <a:avLst/>
          </a:prstGeom>
          <a:solidFill>
            <a:srgbClr val="DDF0F1"/>
          </a:solidFill>
          <a:ln w="9525">
            <a:solidFill>
              <a:srgbClr val="990000"/>
            </a:solidFill>
            <a:miter lim="800000"/>
            <a:headEnd/>
            <a:tailEnd/>
          </a:ln>
          <a:effectLst/>
        </p:spPr>
        <p:txBody>
          <a:bodyPr>
            <a:spAutoFit/>
          </a:bodyPr>
          <a:lstStyle/>
          <a:p>
            <a:pPr>
              <a:spcBef>
                <a:spcPct val="50000"/>
              </a:spcBef>
            </a:pPr>
            <a:r>
              <a:rPr lang="en-US" sz="2800" b="1">
                <a:solidFill>
                  <a:srgbClr val="FF3300"/>
                </a:solidFill>
                <a:latin typeface="Times New Roman" pitchFamily="18" charset="0"/>
              </a:rPr>
              <a:t>Loại cây nào cần nhiều Ka li</a:t>
            </a:r>
          </a:p>
        </p:txBody>
      </p:sp>
      <p:sp>
        <p:nvSpPr>
          <p:cNvPr id="152583" name="Text Box 7"/>
          <p:cNvSpPr txBox="1">
            <a:spLocks noChangeArrowheads="1"/>
          </p:cNvSpPr>
          <p:nvPr/>
        </p:nvSpPr>
        <p:spPr bwMode="auto">
          <a:xfrm>
            <a:off x="152400" y="4495800"/>
            <a:ext cx="4267200" cy="955675"/>
          </a:xfrm>
          <a:prstGeom prst="rect">
            <a:avLst/>
          </a:prstGeom>
          <a:solidFill>
            <a:srgbClr val="DDF0F1"/>
          </a:solidFill>
          <a:ln w="9525">
            <a:solidFill>
              <a:srgbClr val="990000"/>
            </a:solidFill>
            <a:miter lim="800000"/>
            <a:headEnd/>
            <a:tailEnd/>
          </a:ln>
          <a:effectLst/>
        </p:spPr>
        <p:txBody>
          <a:bodyPr>
            <a:spAutoFit/>
          </a:bodyPr>
          <a:lstStyle/>
          <a:p>
            <a:pPr algn="ctr">
              <a:spcBef>
                <a:spcPct val="50000"/>
              </a:spcBef>
            </a:pPr>
            <a:r>
              <a:rPr lang="en-US" sz="2800" b="1">
                <a:solidFill>
                  <a:srgbClr val="FF3300"/>
                </a:solidFill>
                <a:latin typeface="Times New Roman" pitchFamily="18" charset="0"/>
              </a:rPr>
              <a:t>Cùng một loại cây ở từng giai đoạn khác nhau</a:t>
            </a:r>
          </a:p>
        </p:txBody>
      </p:sp>
      <p:sp>
        <p:nvSpPr>
          <p:cNvPr id="152584" name="Text Box 8"/>
          <p:cNvSpPr txBox="1">
            <a:spLocks noChangeArrowheads="1"/>
          </p:cNvSpPr>
          <p:nvPr/>
        </p:nvSpPr>
        <p:spPr bwMode="auto">
          <a:xfrm>
            <a:off x="152400" y="5791200"/>
            <a:ext cx="4267200" cy="528638"/>
          </a:xfrm>
          <a:prstGeom prst="rect">
            <a:avLst/>
          </a:prstGeom>
          <a:solidFill>
            <a:srgbClr val="DDF0F1"/>
          </a:solidFill>
          <a:ln w="9525">
            <a:solidFill>
              <a:srgbClr val="990000"/>
            </a:solidFill>
            <a:miter lim="800000"/>
            <a:headEnd/>
            <a:tailEnd/>
          </a:ln>
          <a:effectLst/>
        </p:spPr>
        <p:txBody>
          <a:bodyPr>
            <a:spAutoFit/>
          </a:bodyPr>
          <a:lstStyle/>
          <a:p>
            <a:pPr algn="ctr">
              <a:spcBef>
                <a:spcPct val="50000"/>
              </a:spcBef>
            </a:pPr>
            <a:r>
              <a:rPr lang="en-US" sz="2800" b="1">
                <a:solidFill>
                  <a:srgbClr val="FF3300"/>
                </a:solidFill>
                <a:latin typeface="Times New Roman" pitchFamily="18" charset="0"/>
              </a:rPr>
              <a:t>Cây thiếu chất khoáng</a:t>
            </a:r>
          </a:p>
        </p:txBody>
      </p:sp>
      <p:sp>
        <p:nvSpPr>
          <p:cNvPr id="152585" name="Text Box 9"/>
          <p:cNvSpPr txBox="1">
            <a:spLocks noChangeArrowheads="1"/>
          </p:cNvSpPr>
          <p:nvPr/>
        </p:nvSpPr>
        <p:spPr bwMode="auto">
          <a:xfrm>
            <a:off x="5181600" y="2133600"/>
            <a:ext cx="3657600" cy="528638"/>
          </a:xfrm>
          <a:prstGeom prst="rect">
            <a:avLst/>
          </a:prstGeom>
          <a:solidFill>
            <a:srgbClr val="F2DCF1"/>
          </a:solidFill>
          <a:ln w="9525">
            <a:solidFill>
              <a:srgbClr val="990000"/>
            </a:solid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Cây kém phát triển</a:t>
            </a:r>
          </a:p>
        </p:txBody>
      </p:sp>
      <p:sp>
        <p:nvSpPr>
          <p:cNvPr id="152586" name="Text Box 10"/>
          <p:cNvSpPr txBox="1">
            <a:spLocks noChangeArrowheads="1"/>
          </p:cNvSpPr>
          <p:nvPr/>
        </p:nvSpPr>
        <p:spPr bwMode="auto">
          <a:xfrm>
            <a:off x="5181600" y="3311525"/>
            <a:ext cx="3733800" cy="528638"/>
          </a:xfrm>
          <a:prstGeom prst="rect">
            <a:avLst/>
          </a:prstGeom>
          <a:solidFill>
            <a:srgbClr val="F2DCF1"/>
          </a:solidFill>
          <a:ln w="9525">
            <a:solidFill>
              <a:srgbClr val="990000"/>
            </a:solid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Lúa , ngô, cà chua</a:t>
            </a:r>
          </a:p>
        </p:txBody>
      </p:sp>
      <p:sp>
        <p:nvSpPr>
          <p:cNvPr id="152587" name="Text Box 11"/>
          <p:cNvSpPr txBox="1">
            <a:spLocks noChangeArrowheads="1"/>
          </p:cNvSpPr>
          <p:nvPr/>
        </p:nvSpPr>
        <p:spPr bwMode="auto">
          <a:xfrm>
            <a:off x="5181600" y="4114800"/>
            <a:ext cx="3733800" cy="955675"/>
          </a:xfrm>
          <a:prstGeom prst="rect">
            <a:avLst/>
          </a:prstGeom>
          <a:solidFill>
            <a:srgbClr val="F2DCF1"/>
          </a:solidFill>
          <a:ln w="9525">
            <a:solidFill>
              <a:srgbClr val="990000"/>
            </a:solid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Cà rốt, khoai lang khoai tây cải củ</a:t>
            </a:r>
          </a:p>
        </p:txBody>
      </p:sp>
      <p:sp>
        <p:nvSpPr>
          <p:cNvPr id="152588" name="Text Box 12"/>
          <p:cNvSpPr txBox="1">
            <a:spLocks noChangeArrowheads="1"/>
          </p:cNvSpPr>
          <p:nvPr/>
        </p:nvSpPr>
        <p:spPr bwMode="auto">
          <a:xfrm>
            <a:off x="5257800" y="5562600"/>
            <a:ext cx="3657600" cy="955675"/>
          </a:xfrm>
          <a:prstGeom prst="rect">
            <a:avLst/>
          </a:prstGeom>
          <a:solidFill>
            <a:srgbClr val="F2DCF1"/>
          </a:solidFill>
          <a:ln w="9525">
            <a:solidFill>
              <a:srgbClr val="990000"/>
            </a:solid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Có nhu cầu về chất khoáng khác nhau</a:t>
            </a:r>
          </a:p>
        </p:txBody>
      </p:sp>
      <p:sp>
        <p:nvSpPr>
          <p:cNvPr id="152594" name="Line 18"/>
          <p:cNvSpPr>
            <a:spLocks noChangeShapeType="1"/>
          </p:cNvSpPr>
          <p:nvPr/>
        </p:nvSpPr>
        <p:spPr bwMode="auto">
          <a:xfrm>
            <a:off x="4648200" y="2514600"/>
            <a:ext cx="0" cy="0"/>
          </a:xfrm>
          <a:prstGeom prst="line">
            <a:avLst/>
          </a:prstGeom>
          <a:noFill/>
          <a:ln w="9525">
            <a:solidFill>
              <a:schemeClr val="tx1"/>
            </a:solidFill>
            <a:round/>
            <a:headEnd/>
            <a:tailEnd type="triangle" w="med" len="med"/>
          </a:ln>
          <a:effectLst/>
        </p:spPr>
        <p:txBody>
          <a:bodyPr/>
          <a:lstStyle/>
          <a:p>
            <a:endParaRPr lang="en-US"/>
          </a:p>
        </p:txBody>
      </p:sp>
      <p:sp>
        <p:nvSpPr>
          <p:cNvPr id="152595" name="Line 19"/>
          <p:cNvSpPr>
            <a:spLocks noChangeShapeType="1"/>
          </p:cNvSpPr>
          <p:nvPr/>
        </p:nvSpPr>
        <p:spPr bwMode="auto">
          <a:xfrm>
            <a:off x="4495800" y="2133600"/>
            <a:ext cx="762000" cy="1600200"/>
          </a:xfrm>
          <a:prstGeom prst="line">
            <a:avLst/>
          </a:prstGeom>
          <a:noFill/>
          <a:ln w="38100">
            <a:solidFill>
              <a:srgbClr val="CC0000"/>
            </a:solidFill>
            <a:round/>
            <a:headEnd/>
            <a:tailEnd type="triangle" w="med" len="med"/>
          </a:ln>
          <a:effectLst/>
        </p:spPr>
        <p:txBody>
          <a:bodyPr/>
          <a:lstStyle/>
          <a:p>
            <a:endParaRPr lang="en-US"/>
          </a:p>
        </p:txBody>
      </p:sp>
      <p:sp>
        <p:nvSpPr>
          <p:cNvPr id="152596" name="Line 20"/>
          <p:cNvSpPr>
            <a:spLocks noChangeShapeType="1"/>
          </p:cNvSpPr>
          <p:nvPr/>
        </p:nvSpPr>
        <p:spPr bwMode="auto">
          <a:xfrm flipV="1">
            <a:off x="4495800" y="2590800"/>
            <a:ext cx="685800" cy="3505200"/>
          </a:xfrm>
          <a:prstGeom prst="line">
            <a:avLst/>
          </a:prstGeom>
          <a:noFill/>
          <a:ln w="38100">
            <a:solidFill>
              <a:srgbClr val="CC0000"/>
            </a:solidFill>
            <a:round/>
            <a:headEnd/>
            <a:tailEnd type="triangle" w="med" len="med"/>
          </a:ln>
          <a:effectLst/>
        </p:spPr>
        <p:txBody>
          <a:bodyPr/>
          <a:lstStyle/>
          <a:p>
            <a:endParaRPr lang="en-US"/>
          </a:p>
        </p:txBody>
      </p:sp>
      <p:sp>
        <p:nvSpPr>
          <p:cNvPr id="152597" name="Line 21"/>
          <p:cNvSpPr>
            <a:spLocks noChangeShapeType="1"/>
          </p:cNvSpPr>
          <p:nvPr/>
        </p:nvSpPr>
        <p:spPr bwMode="auto">
          <a:xfrm>
            <a:off x="4495800" y="3581400"/>
            <a:ext cx="685800" cy="1447800"/>
          </a:xfrm>
          <a:prstGeom prst="line">
            <a:avLst/>
          </a:prstGeom>
          <a:noFill/>
          <a:ln w="38100">
            <a:solidFill>
              <a:srgbClr val="CC0000"/>
            </a:solidFill>
            <a:round/>
            <a:headEnd/>
            <a:tailEnd type="triangle" w="med" len="med"/>
          </a:ln>
          <a:effectLst/>
        </p:spPr>
        <p:txBody>
          <a:bodyPr/>
          <a:lstStyle/>
          <a:p>
            <a:endParaRPr lang="en-US"/>
          </a:p>
        </p:txBody>
      </p:sp>
      <p:sp>
        <p:nvSpPr>
          <p:cNvPr id="152598" name="Line 22"/>
          <p:cNvSpPr>
            <a:spLocks noChangeShapeType="1"/>
          </p:cNvSpPr>
          <p:nvPr/>
        </p:nvSpPr>
        <p:spPr bwMode="auto">
          <a:xfrm>
            <a:off x="4419600" y="5029200"/>
            <a:ext cx="762000" cy="1219200"/>
          </a:xfrm>
          <a:prstGeom prst="line">
            <a:avLst/>
          </a:prstGeom>
          <a:noFill/>
          <a:ln w="38100">
            <a:solidFill>
              <a:srgbClr val="CC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anim to="" calcmode="lin" valueType="num">
                                      <p:cBhvr>
                                        <p:cTn id="7" dur="1" fill="hold"/>
                                        <p:tgtEl>
                                          <p:spTgt spid="15257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2581"/>
                                        </p:tgtEl>
                                        <p:attrNameLst>
                                          <p:attrName>style.visibility</p:attrName>
                                        </p:attrNameLst>
                                      </p:cBhvr>
                                      <p:to>
                                        <p:strVal val="visible"/>
                                      </p:to>
                                    </p:set>
                                    <p:anim calcmode="lin" valueType="num">
                                      <p:cBhvr>
                                        <p:cTn id="12" dur="500" fill="hold"/>
                                        <p:tgtEl>
                                          <p:spTgt spid="152581"/>
                                        </p:tgtEl>
                                        <p:attrNameLst>
                                          <p:attrName>ppt_w</p:attrName>
                                        </p:attrNameLst>
                                      </p:cBhvr>
                                      <p:tavLst>
                                        <p:tav tm="0">
                                          <p:val>
                                            <p:fltVal val="0"/>
                                          </p:val>
                                        </p:tav>
                                        <p:tav tm="100000">
                                          <p:val>
                                            <p:strVal val="#ppt_w"/>
                                          </p:val>
                                        </p:tav>
                                      </p:tavLst>
                                    </p:anim>
                                    <p:anim calcmode="lin" valueType="num">
                                      <p:cBhvr>
                                        <p:cTn id="13" dur="500" fill="hold"/>
                                        <p:tgtEl>
                                          <p:spTgt spid="152581"/>
                                        </p:tgtEl>
                                        <p:attrNameLst>
                                          <p:attrName>ppt_h</p:attrName>
                                        </p:attrNameLst>
                                      </p:cBhvr>
                                      <p:tavLst>
                                        <p:tav tm="0">
                                          <p:val>
                                            <p:fltVal val="0"/>
                                          </p:val>
                                        </p:tav>
                                        <p:tav tm="100000">
                                          <p:val>
                                            <p:strVal val="#ppt_h"/>
                                          </p:val>
                                        </p:tav>
                                      </p:tavLst>
                                    </p:anim>
                                    <p:animEffect transition="in" filter="fade">
                                      <p:cBhvr>
                                        <p:cTn id="14" dur="500"/>
                                        <p:tgtEl>
                                          <p:spTgt spid="15258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52582"/>
                                        </p:tgtEl>
                                        <p:attrNameLst>
                                          <p:attrName>style.visibility</p:attrName>
                                        </p:attrNameLst>
                                      </p:cBhvr>
                                      <p:to>
                                        <p:strVal val="visible"/>
                                      </p:to>
                                    </p:set>
                                    <p:anim calcmode="lin" valueType="num">
                                      <p:cBhvr>
                                        <p:cTn id="19" dur="1000" fill="hold"/>
                                        <p:tgtEl>
                                          <p:spTgt spid="152582"/>
                                        </p:tgtEl>
                                        <p:attrNameLst>
                                          <p:attrName>ppt_w</p:attrName>
                                        </p:attrNameLst>
                                      </p:cBhvr>
                                      <p:tavLst>
                                        <p:tav tm="0">
                                          <p:val>
                                            <p:strVal val="#ppt_w*0.70"/>
                                          </p:val>
                                        </p:tav>
                                        <p:tav tm="100000">
                                          <p:val>
                                            <p:strVal val="#ppt_w"/>
                                          </p:val>
                                        </p:tav>
                                      </p:tavLst>
                                    </p:anim>
                                    <p:anim calcmode="lin" valueType="num">
                                      <p:cBhvr>
                                        <p:cTn id="20" dur="1000" fill="hold"/>
                                        <p:tgtEl>
                                          <p:spTgt spid="152582"/>
                                        </p:tgtEl>
                                        <p:attrNameLst>
                                          <p:attrName>ppt_h</p:attrName>
                                        </p:attrNameLst>
                                      </p:cBhvr>
                                      <p:tavLst>
                                        <p:tav tm="0">
                                          <p:val>
                                            <p:strVal val="#ppt_h"/>
                                          </p:val>
                                        </p:tav>
                                        <p:tav tm="100000">
                                          <p:val>
                                            <p:strVal val="#ppt_h"/>
                                          </p:val>
                                        </p:tav>
                                      </p:tavLst>
                                    </p:anim>
                                    <p:animEffect transition="in" filter="fade">
                                      <p:cBhvr>
                                        <p:cTn id="21" dur="1000"/>
                                        <p:tgtEl>
                                          <p:spTgt spid="15258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52583"/>
                                        </p:tgtEl>
                                        <p:attrNameLst>
                                          <p:attrName>style.visibility</p:attrName>
                                        </p:attrNameLst>
                                      </p:cBhvr>
                                      <p:to>
                                        <p:strVal val="visible"/>
                                      </p:to>
                                    </p:set>
                                    <p:anim calcmode="lin" valueType="num">
                                      <p:cBhvr>
                                        <p:cTn id="26" dur="500" fill="hold"/>
                                        <p:tgtEl>
                                          <p:spTgt spid="152583"/>
                                        </p:tgtEl>
                                        <p:attrNameLst>
                                          <p:attrName>ppt_w</p:attrName>
                                        </p:attrNameLst>
                                      </p:cBhvr>
                                      <p:tavLst>
                                        <p:tav tm="0">
                                          <p:val>
                                            <p:fltVal val="0"/>
                                          </p:val>
                                        </p:tav>
                                        <p:tav tm="100000">
                                          <p:val>
                                            <p:strVal val="#ppt_w"/>
                                          </p:val>
                                        </p:tav>
                                      </p:tavLst>
                                    </p:anim>
                                    <p:anim calcmode="lin" valueType="num">
                                      <p:cBhvr>
                                        <p:cTn id="27" dur="500" fill="hold"/>
                                        <p:tgtEl>
                                          <p:spTgt spid="152583"/>
                                        </p:tgtEl>
                                        <p:attrNameLst>
                                          <p:attrName>ppt_h</p:attrName>
                                        </p:attrNameLst>
                                      </p:cBhvr>
                                      <p:tavLst>
                                        <p:tav tm="0">
                                          <p:val>
                                            <p:fltVal val="0"/>
                                          </p:val>
                                        </p:tav>
                                        <p:tav tm="100000">
                                          <p:val>
                                            <p:strVal val="#ppt_h"/>
                                          </p:val>
                                        </p:tav>
                                      </p:tavLst>
                                    </p:anim>
                                    <p:animEffect transition="in" filter="fade">
                                      <p:cBhvr>
                                        <p:cTn id="28" dur="500"/>
                                        <p:tgtEl>
                                          <p:spTgt spid="15258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2584"/>
                                        </p:tgtEl>
                                        <p:attrNameLst>
                                          <p:attrName>style.visibility</p:attrName>
                                        </p:attrNameLst>
                                      </p:cBhvr>
                                      <p:to>
                                        <p:strVal val="visible"/>
                                      </p:to>
                                    </p:set>
                                    <p:anim calcmode="lin" valueType="num">
                                      <p:cBhvr>
                                        <p:cTn id="33" dur="500" fill="hold"/>
                                        <p:tgtEl>
                                          <p:spTgt spid="152584"/>
                                        </p:tgtEl>
                                        <p:attrNameLst>
                                          <p:attrName>ppt_w</p:attrName>
                                        </p:attrNameLst>
                                      </p:cBhvr>
                                      <p:tavLst>
                                        <p:tav tm="0">
                                          <p:val>
                                            <p:fltVal val="0"/>
                                          </p:val>
                                        </p:tav>
                                        <p:tav tm="100000">
                                          <p:val>
                                            <p:strVal val="#ppt_w"/>
                                          </p:val>
                                        </p:tav>
                                      </p:tavLst>
                                    </p:anim>
                                    <p:anim calcmode="lin" valueType="num">
                                      <p:cBhvr>
                                        <p:cTn id="34" dur="500" fill="hold"/>
                                        <p:tgtEl>
                                          <p:spTgt spid="152584"/>
                                        </p:tgtEl>
                                        <p:attrNameLst>
                                          <p:attrName>ppt_h</p:attrName>
                                        </p:attrNameLst>
                                      </p:cBhvr>
                                      <p:tavLst>
                                        <p:tav tm="0">
                                          <p:val>
                                            <p:fltVal val="0"/>
                                          </p:val>
                                        </p:tav>
                                        <p:tav tm="100000">
                                          <p:val>
                                            <p:strVal val="#ppt_h"/>
                                          </p:val>
                                        </p:tav>
                                      </p:tavLst>
                                    </p:anim>
                                    <p:animEffect transition="in" filter="fade">
                                      <p:cBhvr>
                                        <p:cTn id="35" dur="500"/>
                                        <p:tgtEl>
                                          <p:spTgt spid="152584"/>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52580"/>
                                        </p:tgtEl>
                                        <p:attrNameLst>
                                          <p:attrName>style.visibility</p:attrName>
                                        </p:attrNameLst>
                                      </p:cBhvr>
                                      <p:to>
                                        <p:strVal val="visible"/>
                                      </p:to>
                                    </p:set>
                                    <p:anim to="" calcmode="lin" valueType="num">
                                      <p:cBhvr>
                                        <p:cTn id="40" dur="1" fill="hold"/>
                                        <p:tgtEl>
                                          <p:spTgt spid="152580"/>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52585"/>
                                        </p:tgtEl>
                                        <p:attrNameLst>
                                          <p:attrName>style.visibility</p:attrName>
                                        </p:attrNameLst>
                                      </p:cBhvr>
                                      <p:to>
                                        <p:strVal val="visible"/>
                                      </p:to>
                                    </p:set>
                                    <p:anim calcmode="lin" valueType="num">
                                      <p:cBhvr>
                                        <p:cTn id="45" dur="1000" fill="hold"/>
                                        <p:tgtEl>
                                          <p:spTgt spid="152585"/>
                                        </p:tgtEl>
                                        <p:attrNameLst>
                                          <p:attrName>ppt_w</p:attrName>
                                        </p:attrNameLst>
                                      </p:cBhvr>
                                      <p:tavLst>
                                        <p:tav tm="0">
                                          <p:val>
                                            <p:strVal val="#ppt_w*0.70"/>
                                          </p:val>
                                        </p:tav>
                                        <p:tav tm="100000">
                                          <p:val>
                                            <p:strVal val="#ppt_w"/>
                                          </p:val>
                                        </p:tav>
                                      </p:tavLst>
                                    </p:anim>
                                    <p:anim calcmode="lin" valueType="num">
                                      <p:cBhvr>
                                        <p:cTn id="46" dur="1000" fill="hold"/>
                                        <p:tgtEl>
                                          <p:spTgt spid="152585"/>
                                        </p:tgtEl>
                                        <p:attrNameLst>
                                          <p:attrName>ppt_h</p:attrName>
                                        </p:attrNameLst>
                                      </p:cBhvr>
                                      <p:tavLst>
                                        <p:tav tm="0">
                                          <p:val>
                                            <p:strVal val="#ppt_h"/>
                                          </p:val>
                                        </p:tav>
                                        <p:tav tm="100000">
                                          <p:val>
                                            <p:strVal val="#ppt_h"/>
                                          </p:val>
                                        </p:tav>
                                      </p:tavLst>
                                    </p:anim>
                                    <p:animEffect transition="in" filter="fade">
                                      <p:cBhvr>
                                        <p:cTn id="47" dur="1000"/>
                                        <p:tgtEl>
                                          <p:spTgt spid="152585"/>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52586"/>
                                        </p:tgtEl>
                                        <p:attrNameLst>
                                          <p:attrName>style.visibility</p:attrName>
                                        </p:attrNameLst>
                                      </p:cBhvr>
                                      <p:to>
                                        <p:strVal val="visible"/>
                                      </p:to>
                                    </p:set>
                                    <p:anim calcmode="lin" valueType="num">
                                      <p:cBhvr>
                                        <p:cTn id="52" dur="1000" fill="hold"/>
                                        <p:tgtEl>
                                          <p:spTgt spid="152586"/>
                                        </p:tgtEl>
                                        <p:attrNameLst>
                                          <p:attrName>ppt_w</p:attrName>
                                        </p:attrNameLst>
                                      </p:cBhvr>
                                      <p:tavLst>
                                        <p:tav tm="0">
                                          <p:val>
                                            <p:strVal val="#ppt_w*0.70"/>
                                          </p:val>
                                        </p:tav>
                                        <p:tav tm="100000">
                                          <p:val>
                                            <p:strVal val="#ppt_w"/>
                                          </p:val>
                                        </p:tav>
                                      </p:tavLst>
                                    </p:anim>
                                    <p:anim calcmode="lin" valueType="num">
                                      <p:cBhvr>
                                        <p:cTn id="53" dur="1000" fill="hold"/>
                                        <p:tgtEl>
                                          <p:spTgt spid="152586"/>
                                        </p:tgtEl>
                                        <p:attrNameLst>
                                          <p:attrName>ppt_h</p:attrName>
                                        </p:attrNameLst>
                                      </p:cBhvr>
                                      <p:tavLst>
                                        <p:tav tm="0">
                                          <p:val>
                                            <p:strVal val="#ppt_h"/>
                                          </p:val>
                                        </p:tav>
                                        <p:tav tm="100000">
                                          <p:val>
                                            <p:strVal val="#ppt_h"/>
                                          </p:val>
                                        </p:tav>
                                      </p:tavLst>
                                    </p:anim>
                                    <p:animEffect transition="in" filter="fade">
                                      <p:cBhvr>
                                        <p:cTn id="54" dur="1000"/>
                                        <p:tgtEl>
                                          <p:spTgt spid="152586"/>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52587"/>
                                        </p:tgtEl>
                                        <p:attrNameLst>
                                          <p:attrName>style.visibility</p:attrName>
                                        </p:attrNameLst>
                                      </p:cBhvr>
                                      <p:to>
                                        <p:strVal val="visible"/>
                                      </p:to>
                                    </p:set>
                                    <p:anim calcmode="lin" valueType="num">
                                      <p:cBhvr>
                                        <p:cTn id="59" dur="1000" fill="hold"/>
                                        <p:tgtEl>
                                          <p:spTgt spid="152587"/>
                                        </p:tgtEl>
                                        <p:attrNameLst>
                                          <p:attrName>ppt_w</p:attrName>
                                        </p:attrNameLst>
                                      </p:cBhvr>
                                      <p:tavLst>
                                        <p:tav tm="0">
                                          <p:val>
                                            <p:strVal val="#ppt_w*0.70"/>
                                          </p:val>
                                        </p:tav>
                                        <p:tav tm="100000">
                                          <p:val>
                                            <p:strVal val="#ppt_w"/>
                                          </p:val>
                                        </p:tav>
                                      </p:tavLst>
                                    </p:anim>
                                    <p:anim calcmode="lin" valueType="num">
                                      <p:cBhvr>
                                        <p:cTn id="60" dur="1000" fill="hold"/>
                                        <p:tgtEl>
                                          <p:spTgt spid="152587"/>
                                        </p:tgtEl>
                                        <p:attrNameLst>
                                          <p:attrName>ppt_h</p:attrName>
                                        </p:attrNameLst>
                                      </p:cBhvr>
                                      <p:tavLst>
                                        <p:tav tm="0">
                                          <p:val>
                                            <p:strVal val="#ppt_h"/>
                                          </p:val>
                                        </p:tav>
                                        <p:tav tm="100000">
                                          <p:val>
                                            <p:strVal val="#ppt_h"/>
                                          </p:val>
                                        </p:tav>
                                      </p:tavLst>
                                    </p:anim>
                                    <p:animEffect transition="in" filter="fade">
                                      <p:cBhvr>
                                        <p:cTn id="61" dur="1000"/>
                                        <p:tgtEl>
                                          <p:spTgt spid="152587"/>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152588"/>
                                        </p:tgtEl>
                                        <p:attrNameLst>
                                          <p:attrName>style.visibility</p:attrName>
                                        </p:attrNameLst>
                                      </p:cBhvr>
                                      <p:to>
                                        <p:strVal val="visible"/>
                                      </p:to>
                                    </p:set>
                                    <p:anim calcmode="lin" valueType="num">
                                      <p:cBhvr>
                                        <p:cTn id="66" dur="1000" fill="hold"/>
                                        <p:tgtEl>
                                          <p:spTgt spid="152588"/>
                                        </p:tgtEl>
                                        <p:attrNameLst>
                                          <p:attrName>ppt_w</p:attrName>
                                        </p:attrNameLst>
                                      </p:cBhvr>
                                      <p:tavLst>
                                        <p:tav tm="0">
                                          <p:val>
                                            <p:strVal val="#ppt_w*0.70"/>
                                          </p:val>
                                        </p:tav>
                                        <p:tav tm="100000">
                                          <p:val>
                                            <p:strVal val="#ppt_w"/>
                                          </p:val>
                                        </p:tav>
                                      </p:tavLst>
                                    </p:anim>
                                    <p:anim calcmode="lin" valueType="num">
                                      <p:cBhvr>
                                        <p:cTn id="67" dur="1000" fill="hold"/>
                                        <p:tgtEl>
                                          <p:spTgt spid="152588"/>
                                        </p:tgtEl>
                                        <p:attrNameLst>
                                          <p:attrName>ppt_h</p:attrName>
                                        </p:attrNameLst>
                                      </p:cBhvr>
                                      <p:tavLst>
                                        <p:tav tm="0">
                                          <p:val>
                                            <p:strVal val="#ppt_h"/>
                                          </p:val>
                                        </p:tav>
                                        <p:tav tm="100000">
                                          <p:val>
                                            <p:strVal val="#ppt_h"/>
                                          </p:val>
                                        </p:tav>
                                      </p:tavLst>
                                    </p:anim>
                                    <p:animEffect transition="in" filter="fade">
                                      <p:cBhvr>
                                        <p:cTn id="68" dur="1000"/>
                                        <p:tgtEl>
                                          <p:spTgt spid="15258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52595"/>
                                        </p:tgtEl>
                                        <p:attrNameLst>
                                          <p:attrName>style.visibility</p:attrName>
                                        </p:attrNameLst>
                                      </p:cBhvr>
                                      <p:to>
                                        <p:strVal val="visible"/>
                                      </p:to>
                                    </p:set>
                                    <p:animEffect transition="in" filter="fade">
                                      <p:cBhvr>
                                        <p:cTn id="73" dur="1000"/>
                                        <p:tgtEl>
                                          <p:spTgt spid="152595"/>
                                        </p:tgtEl>
                                      </p:cBhvr>
                                    </p:animEffect>
                                    <p:anim calcmode="lin" valueType="num">
                                      <p:cBhvr>
                                        <p:cTn id="74" dur="1000" fill="hold"/>
                                        <p:tgtEl>
                                          <p:spTgt spid="152595"/>
                                        </p:tgtEl>
                                        <p:attrNameLst>
                                          <p:attrName>ppt_x</p:attrName>
                                        </p:attrNameLst>
                                      </p:cBhvr>
                                      <p:tavLst>
                                        <p:tav tm="0">
                                          <p:val>
                                            <p:strVal val="#ppt_x"/>
                                          </p:val>
                                        </p:tav>
                                        <p:tav tm="100000">
                                          <p:val>
                                            <p:strVal val="#ppt_x"/>
                                          </p:val>
                                        </p:tav>
                                      </p:tavLst>
                                    </p:anim>
                                    <p:anim calcmode="lin" valueType="num">
                                      <p:cBhvr>
                                        <p:cTn id="75" dur="1000" fill="hold"/>
                                        <p:tgtEl>
                                          <p:spTgt spid="15259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52597"/>
                                        </p:tgtEl>
                                        <p:attrNameLst>
                                          <p:attrName>style.visibility</p:attrName>
                                        </p:attrNameLst>
                                      </p:cBhvr>
                                      <p:to>
                                        <p:strVal val="visible"/>
                                      </p:to>
                                    </p:set>
                                    <p:animEffect transition="in" filter="fade">
                                      <p:cBhvr>
                                        <p:cTn id="80" dur="1000"/>
                                        <p:tgtEl>
                                          <p:spTgt spid="152597"/>
                                        </p:tgtEl>
                                      </p:cBhvr>
                                    </p:animEffect>
                                    <p:anim calcmode="lin" valueType="num">
                                      <p:cBhvr>
                                        <p:cTn id="81" dur="1000" fill="hold"/>
                                        <p:tgtEl>
                                          <p:spTgt spid="152597"/>
                                        </p:tgtEl>
                                        <p:attrNameLst>
                                          <p:attrName>ppt_x</p:attrName>
                                        </p:attrNameLst>
                                      </p:cBhvr>
                                      <p:tavLst>
                                        <p:tav tm="0">
                                          <p:val>
                                            <p:strVal val="#ppt_x"/>
                                          </p:val>
                                        </p:tav>
                                        <p:tav tm="100000">
                                          <p:val>
                                            <p:strVal val="#ppt_x"/>
                                          </p:val>
                                        </p:tav>
                                      </p:tavLst>
                                    </p:anim>
                                    <p:anim calcmode="lin" valueType="num">
                                      <p:cBhvr>
                                        <p:cTn id="82" dur="1000" fill="hold"/>
                                        <p:tgtEl>
                                          <p:spTgt spid="15259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52598"/>
                                        </p:tgtEl>
                                        <p:attrNameLst>
                                          <p:attrName>style.visibility</p:attrName>
                                        </p:attrNameLst>
                                      </p:cBhvr>
                                      <p:to>
                                        <p:strVal val="visible"/>
                                      </p:to>
                                    </p:set>
                                    <p:animEffect transition="in" filter="fade">
                                      <p:cBhvr>
                                        <p:cTn id="87" dur="1000"/>
                                        <p:tgtEl>
                                          <p:spTgt spid="152598"/>
                                        </p:tgtEl>
                                      </p:cBhvr>
                                    </p:animEffect>
                                    <p:anim calcmode="lin" valueType="num">
                                      <p:cBhvr>
                                        <p:cTn id="88" dur="1000" fill="hold"/>
                                        <p:tgtEl>
                                          <p:spTgt spid="152598"/>
                                        </p:tgtEl>
                                        <p:attrNameLst>
                                          <p:attrName>ppt_x</p:attrName>
                                        </p:attrNameLst>
                                      </p:cBhvr>
                                      <p:tavLst>
                                        <p:tav tm="0">
                                          <p:val>
                                            <p:strVal val="#ppt_x"/>
                                          </p:val>
                                        </p:tav>
                                        <p:tav tm="100000">
                                          <p:val>
                                            <p:strVal val="#ppt_x"/>
                                          </p:val>
                                        </p:tav>
                                      </p:tavLst>
                                    </p:anim>
                                    <p:anim calcmode="lin" valueType="num">
                                      <p:cBhvr>
                                        <p:cTn id="89" dur="1000" fill="hold"/>
                                        <p:tgtEl>
                                          <p:spTgt spid="15259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52596"/>
                                        </p:tgtEl>
                                        <p:attrNameLst>
                                          <p:attrName>style.visibility</p:attrName>
                                        </p:attrNameLst>
                                      </p:cBhvr>
                                      <p:to>
                                        <p:strVal val="visible"/>
                                      </p:to>
                                    </p:set>
                                    <p:animEffect transition="in" filter="fade">
                                      <p:cBhvr>
                                        <p:cTn id="94" dur="1000"/>
                                        <p:tgtEl>
                                          <p:spTgt spid="152596"/>
                                        </p:tgtEl>
                                      </p:cBhvr>
                                    </p:animEffect>
                                    <p:anim calcmode="lin" valueType="num">
                                      <p:cBhvr>
                                        <p:cTn id="95" dur="1000" fill="hold"/>
                                        <p:tgtEl>
                                          <p:spTgt spid="152596"/>
                                        </p:tgtEl>
                                        <p:attrNameLst>
                                          <p:attrName>ppt_x</p:attrName>
                                        </p:attrNameLst>
                                      </p:cBhvr>
                                      <p:tavLst>
                                        <p:tav tm="0">
                                          <p:val>
                                            <p:strVal val="#ppt_x"/>
                                          </p:val>
                                        </p:tav>
                                        <p:tav tm="100000">
                                          <p:val>
                                            <p:strVal val="#ppt_x"/>
                                          </p:val>
                                        </p:tav>
                                      </p:tavLst>
                                    </p:anim>
                                    <p:anim calcmode="lin" valueType="num">
                                      <p:cBhvr>
                                        <p:cTn id="96" dur="1000" fill="hold"/>
                                        <p:tgtEl>
                                          <p:spTgt spid="1525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152580" grpId="0"/>
      <p:bldP spid="152581" grpId="0" animBg="1"/>
      <p:bldP spid="152582" grpId="0" animBg="1"/>
      <p:bldP spid="152583" grpId="0" animBg="1"/>
      <p:bldP spid="152584" grpId="0" animBg="1"/>
      <p:bldP spid="152585" grpId="0" animBg="1"/>
      <p:bldP spid="152586" grpId="0" animBg="1"/>
      <p:bldP spid="152587" grpId="0" animBg="1"/>
      <p:bldP spid="152588" grpId="0" animBg="1"/>
      <p:bldP spid="152595" grpId="0" animBg="1"/>
      <p:bldP spid="152596" grpId="0" animBg="1"/>
      <p:bldP spid="152597" grpId="0" animBg="1"/>
      <p:bldP spid="1525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p"/>
          <p:cNvPicPr>
            <a:picLocks noChangeAspect="1" noChangeArrowheads="1"/>
          </p:cNvPicPr>
          <p:nvPr>
            <p:ph idx="1"/>
          </p:nvPr>
        </p:nvPicPr>
        <p:blipFill>
          <a:blip r:embed="rId3" cstate="print"/>
          <a:srcRect/>
          <a:stretch>
            <a:fillRect/>
          </a:stretch>
        </p:blipFill>
        <p:spPr>
          <a:xfrm>
            <a:off x="0" y="0"/>
            <a:ext cx="9144000" cy="6858000"/>
          </a:xfrm>
          <a:solidFill>
            <a:srgbClr val="FF3300"/>
          </a:solidFill>
          <a:ln/>
        </p:spPr>
      </p:pic>
      <p:sp>
        <p:nvSpPr>
          <p:cNvPr id="155651" name="Text Box 3"/>
          <p:cNvSpPr txBox="1">
            <a:spLocks noChangeArrowheads="1"/>
          </p:cNvSpPr>
          <p:nvPr/>
        </p:nvSpPr>
        <p:spPr bwMode="auto">
          <a:xfrm>
            <a:off x="533400" y="152400"/>
            <a:ext cx="8382000" cy="762000"/>
          </a:xfrm>
          <a:prstGeom prst="rect">
            <a:avLst/>
          </a:prstGeom>
          <a:noFill/>
          <a:ln w="9525">
            <a:noFill/>
            <a:miter lim="800000"/>
            <a:headEnd/>
            <a:tailEnd/>
          </a:ln>
          <a:effectLst/>
        </p:spPr>
        <p:txBody>
          <a:bodyPr>
            <a:spAutoFit/>
          </a:bodyPr>
          <a:lstStyle/>
          <a:p>
            <a:pPr>
              <a:spcBef>
                <a:spcPct val="50000"/>
              </a:spcBef>
            </a:pPr>
            <a:r>
              <a:rPr lang="en-US" sz="4400" b="1">
                <a:solidFill>
                  <a:srgbClr val="FF3300"/>
                </a:solidFill>
                <a:latin typeface="VNI-Times" pitchFamily="2" charset="0"/>
              </a:rPr>
              <a:t>Caùc baùc noâng daân ñang laøm gì?</a:t>
            </a:r>
          </a:p>
        </p:txBody>
      </p:sp>
      <p:sp>
        <p:nvSpPr>
          <p:cNvPr id="155652" name="Text Box 4"/>
          <p:cNvSpPr txBox="1">
            <a:spLocks noChangeArrowheads="1"/>
          </p:cNvSpPr>
          <p:nvPr/>
        </p:nvSpPr>
        <p:spPr bwMode="auto">
          <a:xfrm>
            <a:off x="2438400" y="5867400"/>
            <a:ext cx="24384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VNI-Times" pitchFamily="2" charset="0"/>
              </a:rPr>
              <a:t>Boùn phaân</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additive="base">
                                        <p:cTn id="7" dur="2000" fill="hold"/>
                                        <p:tgtEl>
                                          <p:spTgt spid="155651"/>
                                        </p:tgtEl>
                                        <p:attrNameLst>
                                          <p:attrName>ppt_x</p:attrName>
                                        </p:attrNameLst>
                                      </p:cBhvr>
                                      <p:tavLst>
                                        <p:tav tm="0">
                                          <p:val>
                                            <p:strVal val="0-#ppt_w/2"/>
                                          </p:val>
                                        </p:tav>
                                        <p:tav tm="100000">
                                          <p:val>
                                            <p:strVal val="#ppt_x"/>
                                          </p:val>
                                        </p:tav>
                                      </p:tavLst>
                                    </p:anim>
                                    <p:anim calcmode="lin" valueType="num">
                                      <p:cBhvr additive="base">
                                        <p:cTn id="8" dur="2000" fill="hold"/>
                                        <p:tgtEl>
                                          <p:spTgt spid="1556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55652"/>
                                        </p:tgtEl>
                                        <p:attrNameLst>
                                          <p:attrName>style.visibility</p:attrName>
                                        </p:attrNameLst>
                                      </p:cBhvr>
                                      <p:to>
                                        <p:strVal val="visible"/>
                                      </p:to>
                                    </p:set>
                                    <p:anim calcmode="lin" valueType="num">
                                      <p:cBhvr>
                                        <p:cTn id="13" dur="1000" fill="hold"/>
                                        <p:tgtEl>
                                          <p:spTgt spid="155652"/>
                                        </p:tgtEl>
                                        <p:attrNameLst>
                                          <p:attrName>ppt_w</p:attrName>
                                        </p:attrNameLst>
                                      </p:cBhvr>
                                      <p:tavLst>
                                        <p:tav tm="0">
                                          <p:val>
                                            <p:strVal val="#ppt_w*0.70"/>
                                          </p:val>
                                        </p:tav>
                                        <p:tav tm="100000">
                                          <p:val>
                                            <p:strVal val="#ppt_w"/>
                                          </p:val>
                                        </p:tav>
                                      </p:tavLst>
                                    </p:anim>
                                    <p:anim calcmode="lin" valueType="num">
                                      <p:cBhvr>
                                        <p:cTn id="14" dur="1000" fill="hold"/>
                                        <p:tgtEl>
                                          <p:spTgt spid="155652"/>
                                        </p:tgtEl>
                                        <p:attrNameLst>
                                          <p:attrName>ppt_h</p:attrName>
                                        </p:attrNameLst>
                                      </p:cBhvr>
                                      <p:tavLst>
                                        <p:tav tm="0">
                                          <p:val>
                                            <p:strVal val="#ppt_h"/>
                                          </p:val>
                                        </p:tav>
                                        <p:tav tm="100000">
                                          <p:val>
                                            <p:strVal val="#ppt_h"/>
                                          </p:val>
                                        </p:tav>
                                      </p:tavLst>
                                    </p:anim>
                                    <p:animEffect transition="in" filter="fade">
                                      <p:cBhvr>
                                        <p:cTn id="15" dur="10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WordArt 4"/>
          <p:cNvSpPr>
            <a:spLocks noChangeArrowheads="1" noChangeShapeType="1" noTextEdit="1"/>
          </p:cNvSpPr>
          <p:nvPr/>
        </p:nvSpPr>
        <p:spPr bwMode="auto">
          <a:xfrm>
            <a:off x="228600" y="117475"/>
            <a:ext cx="3200400" cy="796925"/>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0033CC"/>
                </a:solidFill>
                <a:effectLst>
                  <a:outerShdw dist="107763" dir="13500000" algn="ctr" rotWithShape="0">
                    <a:srgbClr val="868686">
                      <a:alpha val="50000"/>
                    </a:srgbClr>
                  </a:outerShdw>
                </a:effectLst>
                <a:latin typeface="Times New Roman"/>
                <a:cs typeface="Times New Roman"/>
              </a:rPr>
              <a:t>Kiểm tra bài cũ:</a:t>
            </a:r>
          </a:p>
        </p:txBody>
      </p:sp>
      <p:sp>
        <p:nvSpPr>
          <p:cNvPr id="97285" name="WordArt 5"/>
          <p:cNvSpPr>
            <a:spLocks noChangeArrowheads="1" noChangeShapeType="1" noTextEdit="1"/>
          </p:cNvSpPr>
          <p:nvPr/>
        </p:nvSpPr>
        <p:spPr bwMode="auto">
          <a:xfrm>
            <a:off x="3657600" y="142875"/>
            <a:ext cx="3800475" cy="1000125"/>
          </a:xfrm>
          <a:prstGeom prst="rect">
            <a:avLst/>
          </a:prstGeom>
        </p:spPr>
        <p:txBody>
          <a:bodyPr wrap="none" fromWordArt="1">
            <a:prstTxWarp prst="textPlain">
              <a:avLst>
                <a:gd name="adj" fmla="val 50000"/>
              </a:avLst>
            </a:prstTxWarp>
          </a:bodyPr>
          <a:lstStyle/>
          <a:p>
            <a:pPr algn="ctr"/>
            <a:r>
              <a:rPr lang="vi-VN" sz="3600" kern="10">
                <a:ln w="9525">
                  <a:solidFill>
                    <a:srgbClr val="FF0000"/>
                  </a:solidFill>
                  <a:round/>
                  <a:headEnd/>
                  <a:tailEnd/>
                </a:ln>
                <a:solidFill>
                  <a:srgbClr val="FF0000"/>
                </a:solidFill>
                <a:latin typeface="Arial"/>
                <a:cs typeface="Arial"/>
              </a:rPr>
              <a:t>Nhu cầu nước của thực vật</a:t>
            </a:r>
            <a:endParaRPr lang="en-US" sz="3600" kern="10">
              <a:ln w="9525">
                <a:solidFill>
                  <a:srgbClr val="FF0000"/>
                </a:solidFill>
                <a:round/>
                <a:headEnd/>
                <a:tailEnd/>
              </a:ln>
              <a:solidFill>
                <a:srgbClr val="FF0000"/>
              </a:solidFill>
              <a:latin typeface="Arial"/>
              <a:cs typeface="Arial"/>
            </a:endParaRPr>
          </a:p>
        </p:txBody>
      </p:sp>
      <p:sp>
        <p:nvSpPr>
          <p:cNvPr id="97286" name="WordArt 6"/>
          <p:cNvSpPr>
            <a:spLocks noChangeArrowheads="1" noChangeShapeType="1" noTextEdit="1"/>
          </p:cNvSpPr>
          <p:nvPr/>
        </p:nvSpPr>
        <p:spPr bwMode="auto">
          <a:xfrm>
            <a:off x="304800" y="1143000"/>
            <a:ext cx="7124700" cy="1276350"/>
          </a:xfrm>
          <a:prstGeom prst="rect">
            <a:avLst/>
          </a:prstGeom>
        </p:spPr>
        <p:txBody>
          <a:bodyPr wrap="none" fromWordArt="1">
            <a:prstTxWarp prst="textPlain">
              <a:avLst>
                <a:gd name="adj" fmla="val 50000"/>
              </a:avLst>
            </a:prstTxWarp>
          </a:bodyPr>
          <a:lstStyle/>
          <a:p>
            <a:pPr algn="ctr"/>
            <a:r>
              <a:rPr lang="vi-VN" sz="4400" kern="10">
                <a:ln w="9525">
                  <a:solidFill>
                    <a:srgbClr val="CC0066"/>
                  </a:solidFill>
                  <a:round/>
                  <a:headEnd/>
                  <a:tailEnd/>
                </a:ln>
                <a:solidFill>
                  <a:srgbClr val="CC0066"/>
                </a:solidFill>
                <a:latin typeface="Times New Roman"/>
                <a:cs typeface="Times New Roman"/>
              </a:rPr>
              <a:t>Câu 1:Hãy nói về nhu cầu nước</a:t>
            </a:r>
          </a:p>
          <a:p>
            <a:pPr algn="ctr"/>
            <a:r>
              <a:rPr lang="vi-VN" sz="4400" kern="10">
                <a:ln w="9525">
                  <a:solidFill>
                    <a:srgbClr val="CC0066"/>
                  </a:solidFill>
                  <a:round/>
                  <a:headEnd/>
                  <a:tailEnd/>
                </a:ln>
                <a:solidFill>
                  <a:srgbClr val="CC0066"/>
                </a:solidFill>
                <a:latin typeface="Times New Roman"/>
                <a:cs typeface="Times New Roman"/>
              </a:rPr>
              <a:t> của thực vật ?</a:t>
            </a:r>
            <a:endParaRPr lang="en-US" sz="4400" kern="10">
              <a:ln w="9525">
                <a:solidFill>
                  <a:srgbClr val="CC0066"/>
                </a:solidFill>
                <a:round/>
                <a:headEnd/>
                <a:tailEnd/>
              </a:ln>
              <a:solidFill>
                <a:srgbClr val="CC0066"/>
              </a:solidFill>
              <a:latin typeface="Times New Roman"/>
              <a:cs typeface="Times New Roman"/>
            </a:endParaRPr>
          </a:p>
        </p:txBody>
      </p:sp>
      <p:sp>
        <p:nvSpPr>
          <p:cNvPr id="97288" name="Text Box 8"/>
          <p:cNvSpPr txBox="1">
            <a:spLocks noChangeArrowheads="1"/>
          </p:cNvSpPr>
          <p:nvPr/>
        </p:nvSpPr>
        <p:spPr bwMode="auto">
          <a:xfrm>
            <a:off x="0" y="2438400"/>
            <a:ext cx="9144000" cy="4211638"/>
          </a:xfrm>
          <a:prstGeom prst="rect">
            <a:avLst/>
          </a:prstGeom>
          <a:noFill/>
          <a:ln w="9525">
            <a:noFill/>
            <a:miter lim="800000"/>
            <a:headEnd/>
            <a:tailEnd/>
          </a:ln>
          <a:effectLst/>
        </p:spPr>
        <p:txBody>
          <a:bodyPr>
            <a:spAutoFit/>
          </a:bodyPr>
          <a:lstStyle/>
          <a:p>
            <a:pPr marL="457200" indent="-457200">
              <a:spcBef>
                <a:spcPct val="50000"/>
              </a:spcBef>
            </a:pPr>
            <a:r>
              <a:rPr lang="en-US" sz="3600">
                <a:solidFill>
                  <a:srgbClr val="800000"/>
                </a:solidFill>
              </a:rPr>
              <a:t>  Câu 2 : Hãy chọn ý đúng nhất :</a:t>
            </a:r>
          </a:p>
          <a:p>
            <a:pPr marL="457200" indent="-457200">
              <a:spcBef>
                <a:spcPct val="50000"/>
              </a:spcBef>
            </a:pPr>
            <a:r>
              <a:rPr lang="en-US" sz="3600">
                <a:solidFill>
                  <a:srgbClr val="800000"/>
                </a:solidFill>
              </a:rPr>
              <a:t>   a. Các loài cây khác nhau có nhu cầu nước như nhau</a:t>
            </a:r>
          </a:p>
          <a:p>
            <a:pPr marL="457200" indent="-457200">
              <a:spcBef>
                <a:spcPct val="50000"/>
              </a:spcBef>
            </a:pPr>
            <a:r>
              <a:rPr lang="en-US" sz="3600">
                <a:solidFill>
                  <a:srgbClr val="800000"/>
                </a:solidFill>
              </a:rPr>
              <a:t>   b. Các loài cây khác nhau có nhu cầu nước khác nhau </a:t>
            </a:r>
          </a:p>
          <a:p>
            <a:pPr marL="457200" indent="-457200">
              <a:spcBef>
                <a:spcPct val="50000"/>
              </a:spcBef>
            </a:pPr>
            <a:r>
              <a:rPr lang="en-US" sz="3600">
                <a:solidFill>
                  <a:srgbClr val="800000"/>
                </a:solidFill>
              </a:rPr>
              <a:t>   c.  Cây không cần nước vẫn sống được</a:t>
            </a:r>
          </a:p>
        </p:txBody>
      </p:sp>
      <p:sp>
        <p:nvSpPr>
          <p:cNvPr id="97295" name="Line 15"/>
          <p:cNvSpPr>
            <a:spLocks noChangeShapeType="1"/>
          </p:cNvSpPr>
          <p:nvPr/>
        </p:nvSpPr>
        <p:spPr bwMode="auto">
          <a:xfrm>
            <a:off x="457200" y="5105400"/>
            <a:ext cx="0" cy="0"/>
          </a:xfrm>
          <a:prstGeom prst="line">
            <a:avLst/>
          </a:prstGeom>
          <a:noFill/>
          <a:ln w="9525">
            <a:solidFill>
              <a:schemeClr val="tx1"/>
            </a:solidFill>
            <a:round/>
            <a:headEnd/>
            <a:tailEnd/>
          </a:ln>
          <a:effectLst/>
        </p:spPr>
        <p:txBody>
          <a:bodyPr/>
          <a:lstStyle/>
          <a:p>
            <a:endParaRPr lang="en-US"/>
          </a:p>
        </p:txBody>
      </p:sp>
      <p:sp>
        <p:nvSpPr>
          <p:cNvPr id="97296" name="Line 16"/>
          <p:cNvSpPr>
            <a:spLocks noChangeShapeType="1"/>
          </p:cNvSpPr>
          <p:nvPr/>
        </p:nvSpPr>
        <p:spPr bwMode="auto">
          <a:xfrm>
            <a:off x="457200" y="5105400"/>
            <a:ext cx="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randombar(horizontal)">
                                      <p:cBhvr>
                                        <p:cTn id="7" dur="500"/>
                                        <p:tgtEl>
                                          <p:spTgt spid="9728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fade">
                                      <p:cBhvr>
                                        <p:cTn id="12" dur="2000"/>
                                        <p:tgtEl>
                                          <p:spTgt spid="97285"/>
                                        </p:tgtEl>
                                      </p:cBhvr>
                                    </p:animEffect>
                                    <p:anim calcmode="lin" valueType="num">
                                      <p:cBhvr>
                                        <p:cTn id="13" dur="2000" fill="hold"/>
                                        <p:tgtEl>
                                          <p:spTgt spid="97285"/>
                                        </p:tgtEl>
                                        <p:attrNameLst>
                                          <p:attrName>style.rotation</p:attrName>
                                        </p:attrNameLst>
                                      </p:cBhvr>
                                      <p:tavLst>
                                        <p:tav tm="0">
                                          <p:val>
                                            <p:fltVal val="720"/>
                                          </p:val>
                                        </p:tav>
                                        <p:tav tm="100000">
                                          <p:val>
                                            <p:fltVal val="0"/>
                                          </p:val>
                                        </p:tav>
                                      </p:tavLst>
                                    </p:anim>
                                    <p:anim calcmode="lin" valueType="num">
                                      <p:cBhvr>
                                        <p:cTn id="14" dur="2000" fill="hold"/>
                                        <p:tgtEl>
                                          <p:spTgt spid="97285"/>
                                        </p:tgtEl>
                                        <p:attrNameLst>
                                          <p:attrName>ppt_h</p:attrName>
                                        </p:attrNameLst>
                                      </p:cBhvr>
                                      <p:tavLst>
                                        <p:tav tm="0">
                                          <p:val>
                                            <p:fltVal val="0"/>
                                          </p:val>
                                        </p:tav>
                                        <p:tav tm="100000">
                                          <p:val>
                                            <p:strVal val="#ppt_h"/>
                                          </p:val>
                                        </p:tav>
                                      </p:tavLst>
                                    </p:anim>
                                    <p:anim calcmode="lin" valueType="num">
                                      <p:cBhvr>
                                        <p:cTn id="15" dur="2000" fill="hold"/>
                                        <p:tgtEl>
                                          <p:spTgt spid="97285"/>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97286"/>
                                        </p:tgtEl>
                                        <p:attrNameLst>
                                          <p:attrName>style.visibility</p:attrName>
                                        </p:attrNameLst>
                                      </p:cBhvr>
                                      <p:to>
                                        <p:strVal val="visible"/>
                                      </p:to>
                                    </p:set>
                                    <p:anim calcmode="lin" valueType="num">
                                      <p:cBhvr>
                                        <p:cTn id="20" dur="1000" fill="hold"/>
                                        <p:tgtEl>
                                          <p:spTgt spid="97286"/>
                                        </p:tgtEl>
                                        <p:attrNameLst>
                                          <p:attrName>ppt_w</p:attrName>
                                        </p:attrNameLst>
                                      </p:cBhvr>
                                      <p:tavLst>
                                        <p:tav tm="0">
                                          <p:val>
                                            <p:strVal val="#ppt_w*0.70"/>
                                          </p:val>
                                        </p:tav>
                                        <p:tav tm="100000">
                                          <p:val>
                                            <p:strVal val="#ppt_w"/>
                                          </p:val>
                                        </p:tav>
                                      </p:tavLst>
                                    </p:anim>
                                    <p:anim calcmode="lin" valueType="num">
                                      <p:cBhvr>
                                        <p:cTn id="21" dur="1000" fill="hold"/>
                                        <p:tgtEl>
                                          <p:spTgt spid="97286"/>
                                        </p:tgtEl>
                                        <p:attrNameLst>
                                          <p:attrName>ppt_h</p:attrName>
                                        </p:attrNameLst>
                                      </p:cBhvr>
                                      <p:tavLst>
                                        <p:tav tm="0">
                                          <p:val>
                                            <p:strVal val="#ppt_h"/>
                                          </p:val>
                                        </p:tav>
                                        <p:tav tm="100000">
                                          <p:val>
                                            <p:strVal val="#ppt_h"/>
                                          </p:val>
                                        </p:tav>
                                      </p:tavLst>
                                    </p:anim>
                                    <p:animEffect transition="in" filter="fade">
                                      <p:cBhvr>
                                        <p:cTn id="22" dur="1000"/>
                                        <p:tgtEl>
                                          <p:spTgt spid="97286"/>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97288"/>
                                        </p:tgtEl>
                                        <p:attrNameLst>
                                          <p:attrName>style.visibility</p:attrName>
                                        </p:attrNameLst>
                                      </p:cBhvr>
                                      <p:to>
                                        <p:strVal val="visible"/>
                                      </p:to>
                                    </p:set>
                                    <p:anim calcmode="discrete" valueType="clr">
                                      <p:cBhvr override="childStyle">
                                        <p:cTn id="27" dur="80"/>
                                        <p:tgtEl>
                                          <p:spTgt spid="9728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7288"/>
                                        </p:tgtEl>
                                        <p:attrNameLst>
                                          <p:attrName>fillcolor</p:attrName>
                                        </p:attrNameLst>
                                      </p:cBhvr>
                                      <p:tavLst>
                                        <p:tav tm="0">
                                          <p:val>
                                            <p:clrVal>
                                              <a:schemeClr val="accent2"/>
                                            </p:clrVal>
                                          </p:val>
                                        </p:tav>
                                        <p:tav tm="50000">
                                          <p:val>
                                            <p:clrVal>
                                              <a:schemeClr val="hlink"/>
                                            </p:clrVal>
                                          </p:val>
                                        </p:tav>
                                      </p:tavLst>
                                    </p:anim>
                                    <p:set>
                                      <p:cBhvr>
                                        <p:cTn id="29" dur="80"/>
                                        <p:tgtEl>
                                          <p:spTgt spid="972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5" grpId="0" animBg="1"/>
      <p:bldP spid="97286" grpId="0" animBg="1"/>
      <p:bldP spid="972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WordArt 4"/>
          <p:cNvSpPr>
            <a:spLocks noChangeArrowheads="1" noChangeShapeType="1" noTextEdit="1"/>
          </p:cNvSpPr>
          <p:nvPr/>
        </p:nvSpPr>
        <p:spPr bwMode="auto">
          <a:xfrm>
            <a:off x="2819400" y="304800"/>
            <a:ext cx="2886075" cy="914400"/>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3333CC"/>
                </a:solidFill>
                <a:latin typeface="Times New Roman"/>
                <a:cs typeface="Times New Roman"/>
              </a:rPr>
              <a:t>KẾT LUẬN</a:t>
            </a:r>
          </a:p>
        </p:txBody>
      </p:sp>
      <p:pic>
        <p:nvPicPr>
          <p:cNvPr id="157701" name="Picture 5" descr="floral"/>
          <p:cNvPicPr>
            <a:picLocks noChangeAspect="1" noChangeArrowheads="1" noCrop="1"/>
          </p:cNvPicPr>
          <p:nvPr/>
        </p:nvPicPr>
        <p:blipFill>
          <a:blip r:embed="rId2" cstate="print"/>
          <a:srcRect/>
          <a:stretch>
            <a:fillRect/>
          </a:stretch>
        </p:blipFill>
        <p:spPr bwMode="auto">
          <a:xfrm>
            <a:off x="-152400" y="76200"/>
            <a:ext cx="2667000" cy="1447800"/>
          </a:xfrm>
          <a:prstGeom prst="rect">
            <a:avLst/>
          </a:prstGeom>
          <a:noFill/>
        </p:spPr>
      </p:pic>
      <p:pic>
        <p:nvPicPr>
          <p:cNvPr id="157702" name="Picture 6" descr="floral"/>
          <p:cNvPicPr>
            <a:picLocks noChangeAspect="1" noChangeArrowheads="1" noCrop="1"/>
          </p:cNvPicPr>
          <p:nvPr/>
        </p:nvPicPr>
        <p:blipFill>
          <a:blip r:embed="rId2" cstate="print"/>
          <a:srcRect/>
          <a:stretch>
            <a:fillRect/>
          </a:stretch>
        </p:blipFill>
        <p:spPr bwMode="auto">
          <a:xfrm>
            <a:off x="6172200" y="76200"/>
            <a:ext cx="2667000" cy="1447800"/>
          </a:xfrm>
          <a:prstGeom prst="rect">
            <a:avLst/>
          </a:prstGeom>
          <a:noFill/>
        </p:spPr>
      </p:pic>
      <p:sp>
        <p:nvSpPr>
          <p:cNvPr id="157703" name="Text Box 7"/>
          <p:cNvSpPr txBox="1">
            <a:spLocks noChangeArrowheads="1"/>
          </p:cNvSpPr>
          <p:nvPr/>
        </p:nvSpPr>
        <p:spPr bwMode="auto">
          <a:xfrm>
            <a:off x="304800" y="1600200"/>
            <a:ext cx="8610600" cy="3749675"/>
          </a:xfrm>
          <a:prstGeom prst="rect">
            <a:avLst/>
          </a:prstGeom>
          <a:noFill/>
          <a:ln w="9525">
            <a:noFill/>
            <a:miter lim="800000"/>
            <a:headEnd/>
            <a:tailEnd/>
          </a:ln>
          <a:effectLst/>
        </p:spPr>
        <p:txBody>
          <a:bodyPr>
            <a:spAutoFit/>
          </a:bodyPr>
          <a:lstStyle/>
          <a:p>
            <a:pPr>
              <a:spcBef>
                <a:spcPct val="50000"/>
              </a:spcBef>
            </a:pPr>
            <a:r>
              <a:rPr lang="en-US" sz="4000">
                <a:solidFill>
                  <a:srgbClr val="FF3300"/>
                </a:solidFill>
              </a:rPr>
              <a:t>Mỗi loài cây khác nhau cần các loại chất khoáng khác nhau với liều lượng khác nhau. Cùng một loài cây vào những giai đoạn phát triển khác nhau, nhu cầu về chất khoáng cũng khác nhau</a:t>
            </a:r>
          </a:p>
        </p:txBody>
      </p:sp>
      <p:pic>
        <p:nvPicPr>
          <p:cNvPr id="157704" name="Picture 8" descr="floral"/>
          <p:cNvPicPr>
            <a:picLocks noChangeAspect="1" noChangeArrowheads="1" noCrop="1"/>
          </p:cNvPicPr>
          <p:nvPr/>
        </p:nvPicPr>
        <p:blipFill>
          <a:blip r:embed="rId2" cstate="print"/>
          <a:srcRect/>
          <a:stretch>
            <a:fillRect/>
          </a:stretch>
        </p:blipFill>
        <p:spPr bwMode="auto">
          <a:xfrm>
            <a:off x="0" y="5410200"/>
            <a:ext cx="2667000" cy="1447800"/>
          </a:xfrm>
          <a:prstGeom prst="rect">
            <a:avLst/>
          </a:prstGeom>
          <a:noFill/>
        </p:spPr>
      </p:pic>
      <p:pic>
        <p:nvPicPr>
          <p:cNvPr id="157705" name="Picture 9" descr="floral"/>
          <p:cNvPicPr>
            <a:picLocks noChangeAspect="1" noChangeArrowheads="1" noCrop="1"/>
          </p:cNvPicPr>
          <p:nvPr/>
        </p:nvPicPr>
        <p:blipFill>
          <a:blip r:embed="rId2" cstate="print"/>
          <a:srcRect/>
          <a:stretch>
            <a:fillRect/>
          </a:stretch>
        </p:blipFill>
        <p:spPr bwMode="auto">
          <a:xfrm>
            <a:off x="6324600" y="5181600"/>
            <a:ext cx="2667000" cy="1447800"/>
          </a:xfrm>
          <a:prstGeom prst="rect">
            <a:avLst/>
          </a:prstGeom>
          <a:noFill/>
        </p:spPr>
      </p:pic>
      <p:pic>
        <p:nvPicPr>
          <p:cNvPr id="157706" name="Picture 10" descr="BOOKS"/>
          <p:cNvPicPr>
            <a:picLocks noChangeAspect="1" noChangeArrowheads="1"/>
          </p:cNvPicPr>
          <p:nvPr/>
        </p:nvPicPr>
        <p:blipFill>
          <a:blip r:embed="rId3" cstate="print"/>
          <a:srcRect/>
          <a:stretch>
            <a:fillRect/>
          </a:stretch>
        </p:blipFill>
        <p:spPr bwMode="auto">
          <a:xfrm>
            <a:off x="3276600" y="5268913"/>
            <a:ext cx="2514600" cy="1436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fade">
                                      <p:cBhvr>
                                        <p:cTn id="7" dur="5000"/>
                                        <p:tgtEl>
                                          <p:spTgt spid="157700"/>
                                        </p:tgtEl>
                                      </p:cBhvr>
                                    </p:animEffect>
                                    <p:anim calcmode="lin" valueType="num">
                                      <p:cBhvr>
                                        <p:cTn id="8" dur="5000" fill="hold"/>
                                        <p:tgtEl>
                                          <p:spTgt spid="157700"/>
                                        </p:tgtEl>
                                        <p:attrNameLst>
                                          <p:attrName>style.rotation</p:attrName>
                                        </p:attrNameLst>
                                      </p:cBhvr>
                                      <p:tavLst>
                                        <p:tav tm="0">
                                          <p:val>
                                            <p:fltVal val="720"/>
                                          </p:val>
                                        </p:tav>
                                        <p:tav tm="100000">
                                          <p:val>
                                            <p:fltVal val="0"/>
                                          </p:val>
                                        </p:tav>
                                      </p:tavLst>
                                    </p:anim>
                                    <p:anim calcmode="lin" valueType="num">
                                      <p:cBhvr>
                                        <p:cTn id="9" dur="5000" fill="hold"/>
                                        <p:tgtEl>
                                          <p:spTgt spid="157700"/>
                                        </p:tgtEl>
                                        <p:attrNameLst>
                                          <p:attrName>ppt_h</p:attrName>
                                        </p:attrNameLst>
                                      </p:cBhvr>
                                      <p:tavLst>
                                        <p:tav tm="0">
                                          <p:val>
                                            <p:fltVal val="0"/>
                                          </p:val>
                                        </p:tav>
                                        <p:tav tm="100000">
                                          <p:val>
                                            <p:strVal val="#ppt_h"/>
                                          </p:val>
                                        </p:tav>
                                      </p:tavLst>
                                    </p:anim>
                                    <p:anim calcmode="lin" valueType="num">
                                      <p:cBhvr>
                                        <p:cTn id="10" dur="5000" fill="hold"/>
                                        <p:tgtEl>
                                          <p:spTgt spid="15770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57703"/>
                                        </p:tgtEl>
                                        <p:attrNameLst>
                                          <p:attrName>style.visibility</p:attrName>
                                        </p:attrNameLst>
                                      </p:cBhvr>
                                      <p:to>
                                        <p:strVal val="visible"/>
                                      </p:to>
                                    </p:set>
                                    <p:anim calcmode="discrete" valueType="clr">
                                      <p:cBhvr override="childStyle">
                                        <p:cTn id="15" dur="80"/>
                                        <p:tgtEl>
                                          <p:spTgt spid="15770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57703"/>
                                        </p:tgtEl>
                                        <p:attrNameLst>
                                          <p:attrName>fillcolor</p:attrName>
                                        </p:attrNameLst>
                                      </p:cBhvr>
                                      <p:tavLst>
                                        <p:tav tm="0">
                                          <p:val>
                                            <p:clrVal>
                                              <a:schemeClr val="accent2"/>
                                            </p:clrVal>
                                          </p:val>
                                        </p:tav>
                                        <p:tav tm="50000">
                                          <p:val>
                                            <p:clrVal>
                                              <a:schemeClr val="hlink"/>
                                            </p:clrVal>
                                          </p:val>
                                        </p:tav>
                                      </p:tavLst>
                                    </p:anim>
                                    <p:set>
                                      <p:cBhvr>
                                        <p:cTn id="17" dur="80"/>
                                        <p:tgtEl>
                                          <p:spTgt spid="157703"/>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157706"/>
                                        </p:tgtEl>
                                        <p:attrNameLst>
                                          <p:attrName>style.visibility</p:attrName>
                                        </p:attrNameLst>
                                      </p:cBhvr>
                                      <p:to>
                                        <p:strVal val="visible"/>
                                      </p:to>
                                    </p:set>
                                    <p:animEffect transition="in" filter="fade">
                                      <p:cBhvr>
                                        <p:cTn id="22" dur="2000"/>
                                        <p:tgtEl>
                                          <p:spTgt spid="157706"/>
                                        </p:tgtEl>
                                      </p:cBhvr>
                                    </p:animEffect>
                                    <p:anim calcmode="lin" valueType="num">
                                      <p:cBhvr>
                                        <p:cTn id="23" dur="2000" fill="hold"/>
                                        <p:tgtEl>
                                          <p:spTgt spid="157706"/>
                                        </p:tgtEl>
                                        <p:attrNameLst>
                                          <p:attrName>style.rotation</p:attrName>
                                        </p:attrNameLst>
                                      </p:cBhvr>
                                      <p:tavLst>
                                        <p:tav tm="0">
                                          <p:val>
                                            <p:fltVal val="720"/>
                                          </p:val>
                                        </p:tav>
                                        <p:tav tm="100000">
                                          <p:val>
                                            <p:fltVal val="0"/>
                                          </p:val>
                                        </p:tav>
                                      </p:tavLst>
                                    </p:anim>
                                    <p:anim calcmode="lin" valueType="num">
                                      <p:cBhvr>
                                        <p:cTn id="24" dur="2000" fill="hold"/>
                                        <p:tgtEl>
                                          <p:spTgt spid="157706"/>
                                        </p:tgtEl>
                                        <p:attrNameLst>
                                          <p:attrName>ppt_h</p:attrName>
                                        </p:attrNameLst>
                                      </p:cBhvr>
                                      <p:tavLst>
                                        <p:tav tm="0">
                                          <p:val>
                                            <p:fltVal val="0"/>
                                          </p:val>
                                        </p:tav>
                                        <p:tav tm="100000">
                                          <p:val>
                                            <p:strVal val="#ppt_h"/>
                                          </p:val>
                                        </p:tav>
                                      </p:tavLst>
                                    </p:anim>
                                    <p:anim calcmode="lin" valueType="num">
                                      <p:cBhvr>
                                        <p:cTn id="25" dur="2000" fill="hold"/>
                                        <p:tgtEl>
                                          <p:spTgt spid="157706"/>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mph" presetSubtype="0" fill="hold" nodeType="clickEffect">
                                  <p:stCondLst>
                                    <p:cond delay="0"/>
                                  </p:stCondLst>
                                  <p:childTnLst>
                                    <p:animClr clrSpc="hsl" dir="cw">
                                      <p:cBhvr override="childStyle">
                                        <p:cTn id="29" dur="500" fill="hold"/>
                                        <p:tgtEl>
                                          <p:spTgt spid="157706"/>
                                        </p:tgtEl>
                                        <p:attrNameLst>
                                          <p:attrName>style.color</p:attrName>
                                        </p:attrNameLst>
                                      </p:cBhvr>
                                      <p:by>
                                        <p:hsl h="0" s="-70588" l="0"/>
                                      </p:by>
                                    </p:animClr>
                                    <p:animClr clrSpc="hsl" dir="cw">
                                      <p:cBhvr>
                                        <p:cTn id="30" dur="500" fill="hold"/>
                                        <p:tgtEl>
                                          <p:spTgt spid="157706"/>
                                        </p:tgtEl>
                                        <p:attrNameLst>
                                          <p:attrName>fillcolor</p:attrName>
                                        </p:attrNameLst>
                                      </p:cBhvr>
                                      <p:by>
                                        <p:hsl h="0" s="-70588" l="0"/>
                                      </p:by>
                                    </p:animClr>
                                    <p:animClr clrSpc="hsl" dir="cw">
                                      <p:cBhvr>
                                        <p:cTn id="31" dur="500" fill="hold"/>
                                        <p:tgtEl>
                                          <p:spTgt spid="157706"/>
                                        </p:tgtEl>
                                        <p:attrNameLst>
                                          <p:attrName>stroke.color</p:attrName>
                                        </p:attrNameLst>
                                      </p:cBhvr>
                                      <p:by>
                                        <p:hsl h="0" s="-70588" l="0"/>
                                      </p:by>
                                    </p:animClr>
                                    <p:set>
                                      <p:cBhvr>
                                        <p:cTn id="32" dur="500" fill="hold"/>
                                        <p:tgtEl>
                                          <p:spTgt spid="1577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p:bldP spid="1577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WordArt 4"/>
          <p:cNvSpPr>
            <a:spLocks noChangeArrowheads="1" noChangeShapeType="1" noTextEdit="1"/>
          </p:cNvSpPr>
          <p:nvPr/>
        </p:nvSpPr>
        <p:spPr bwMode="auto">
          <a:xfrm>
            <a:off x="1905000" y="117475"/>
            <a:ext cx="4886325" cy="1177925"/>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00FF"/>
                  </a:solidFill>
                  <a:round/>
                  <a:headEnd/>
                  <a:tailEnd/>
                </a:ln>
                <a:solidFill>
                  <a:srgbClr val="0000FF"/>
                </a:solidFill>
                <a:latin typeface="Times New Roman"/>
                <a:cs typeface="Times New Roman"/>
              </a:rPr>
              <a:t>HOẠT ĐỘNG CỦNG CỐ</a:t>
            </a:r>
          </a:p>
        </p:txBody>
      </p:sp>
      <p:pic>
        <p:nvPicPr>
          <p:cNvPr id="158726" name="Picture 6" descr="butterfly"/>
          <p:cNvPicPr>
            <a:picLocks noChangeAspect="1" noChangeArrowheads="1" noCrop="1"/>
          </p:cNvPicPr>
          <p:nvPr/>
        </p:nvPicPr>
        <p:blipFill>
          <a:blip r:embed="rId2" cstate="print"/>
          <a:srcRect/>
          <a:stretch>
            <a:fillRect/>
          </a:stretch>
        </p:blipFill>
        <p:spPr bwMode="auto">
          <a:xfrm rot="-18011173">
            <a:off x="392906" y="445294"/>
            <a:ext cx="890588" cy="914400"/>
          </a:xfrm>
          <a:prstGeom prst="rect">
            <a:avLst/>
          </a:prstGeom>
          <a:noFill/>
          <a:ln w="9525">
            <a:noFill/>
            <a:miter lim="800000"/>
            <a:headEnd/>
            <a:tailEnd/>
          </a:ln>
        </p:spPr>
      </p:pic>
      <p:pic>
        <p:nvPicPr>
          <p:cNvPr id="158727" name="Picture 7" descr="3d butterfly"/>
          <p:cNvPicPr>
            <a:picLocks noChangeAspect="1" noChangeArrowheads="1" noCrop="1"/>
          </p:cNvPicPr>
          <p:nvPr/>
        </p:nvPicPr>
        <p:blipFill>
          <a:blip r:embed="rId3" cstate="print"/>
          <a:srcRect/>
          <a:stretch>
            <a:fillRect/>
          </a:stretch>
        </p:blipFill>
        <p:spPr bwMode="auto">
          <a:xfrm rot="-66728123">
            <a:off x="7258050" y="119063"/>
            <a:ext cx="1504950" cy="1481137"/>
          </a:xfrm>
          <a:prstGeom prst="rect">
            <a:avLst/>
          </a:prstGeom>
          <a:noFill/>
          <a:ln w="9525">
            <a:noFill/>
            <a:miter lim="800000"/>
            <a:headEnd/>
            <a:tailEnd/>
          </a:ln>
        </p:spPr>
      </p:pic>
      <p:pic>
        <p:nvPicPr>
          <p:cNvPr id="158728" name="Picture 8" descr="004"/>
          <p:cNvPicPr>
            <a:picLocks noChangeAspect="1" noChangeArrowheads="1" noCrop="1"/>
          </p:cNvPicPr>
          <p:nvPr/>
        </p:nvPicPr>
        <p:blipFill>
          <a:blip r:embed="rId4" cstate="print"/>
          <a:srcRect/>
          <a:stretch>
            <a:fillRect/>
          </a:stretch>
        </p:blipFill>
        <p:spPr bwMode="auto">
          <a:xfrm>
            <a:off x="3733800" y="3886200"/>
            <a:ext cx="5334000" cy="2960688"/>
          </a:xfrm>
          <a:prstGeom prst="rect">
            <a:avLst/>
          </a:prstGeom>
          <a:noFill/>
        </p:spPr>
      </p:pic>
      <p:pic>
        <p:nvPicPr>
          <p:cNvPr id="158729" name="Picture 9" descr="BALLOON3"/>
          <p:cNvPicPr>
            <a:picLocks noChangeAspect="1" noChangeArrowheads="1"/>
          </p:cNvPicPr>
          <p:nvPr/>
        </p:nvPicPr>
        <p:blipFill>
          <a:blip r:embed="rId5" cstate="print"/>
          <a:srcRect/>
          <a:stretch>
            <a:fillRect/>
          </a:stretch>
        </p:blipFill>
        <p:spPr bwMode="auto">
          <a:xfrm>
            <a:off x="152400" y="4876800"/>
            <a:ext cx="1600200" cy="1905000"/>
          </a:xfrm>
          <a:prstGeom prst="rect">
            <a:avLst/>
          </a:prstGeom>
          <a:noFill/>
        </p:spPr>
      </p:pic>
      <p:sp>
        <p:nvSpPr>
          <p:cNvPr id="158730" name="Text Box 10"/>
          <p:cNvSpPr txBox="1">
            <a:spLocks noChangeArrowheads="1"/>
          </p:cNvSpPr>
          <p:nvPr/>
        </p:nvSpPr>
        <p:spPr bwMode="auto">
          <a:xfrm>
            <a:off x="533400" y="1752600"/>
            <a:ext cx="8077200" cy="1739900"/>
          </a:xfrm>
          <a:prstGeom prst="rect">
            <a:avLst/>
          </a:prstGeom>
          <a:noFill/>
          <a:ln w="9525">
            <a:noFill/>
            <a:miter lim="800000"/>
            <a:headEnd/>
            <a:tailEnd/>
          </a:ln>
          <a:effectLst/>
        </p:spPr>
        <p:txBody>
          <a:bodyPr>
            <a:spAutoFit/>
          </a:bodyPr>
          <a:lstStyle/>
          <a:p>
            <a:pPr>
              <a:spcBef>
                <a:spcPct val="50000"/>
              </a:spcBef>
            </a:pPr>
            <a:r>
              <a:rPr lang="en-US" sz="3600">
                <a:solidFill>
                  <a:srgbClr val="00CC00"/>
                </a:solidFill>
              </a:rPr>
              <a:t>Người ta đã ứng dụng nhu cầu về chất khoáng của cây trong trồng trọt như thế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58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158730"/>
                                        </p:tgtEl>
                                        <p:attrNameLst>
                                          <p:attrName>style.visibility</p:attrName>
                                        </p:attrNameLst>
                                      </p:cBhvr>
                                      <p:to>
                                        <p:strVal val="visible"/>
                                      </p:to>
                                    </p:set>
                                    <p:anim calcmode="discrete" valueType="clr">
                                      <p:cBhvr override="childStyle">
                                        <p:cTn id="11" dur="80"/>
                                        <p:tgtEl>
                                          <p:spTgt spid="15873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58730"/>
                                        </p:tgtEl>
                                        <p:attrNameLst>
                                          <p:attrName>fillcolor</p:attrName>
                                        </p:attrNameLst>
                                      </p:cBhvr>
                                      <p:tavLst>
                                        <p:tav tm="0">
                                          <p:val>
                                            <p:clrVal>
                                              <a:schemeClr val="accent2"/>
                                            </p:clrVal>
                                          </p:val>
                                        </p:tav>
                                        <p:tav tm="50000">
                                          <p:val>
                                            <p:clrVal>
                                              <a:schemeClr val="hlink"/>
                                            </p:clrVal>
                                          </p:val>
                                        </p:tav>
                                      </p:tavLst>
                                    </p:anim>
                                    <p:set>
                                      <p:cBhvr>
                                        <p:cTn id="13" dur="80"/>
                                        <p:tgtEl>
                                          <p:spTgt spid="1587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P spid="1587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descr="catcanh"/>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9748"/>
                                        </p:tgtEl>
                                        <p:attrNameLst>
                                          <p:attrName>style.visibility</p:attrName>
                                        </p:attrNameLst>
                                      </p:cBhvr>
                                      <p:to>
                                        <p:strVal val="visible"/>
                                      </p:to>
                                    </p:set>
                                    <p:anim calcmode="lin" valueType="num">
                                      <p:cBhvr>
                                        <p:cTn id="7" dur="1000" fill="hold"/>
                                        <p:tgtEl>
                                          <p:spTgt spid="159748"/>
                                        </p:tgtEl>
                                        <p:attrNameLst>
                                          <p:attrName>ppt_w</p:attrName>
                                        </p:attrNameLst>
                                      </p:cBhvr>
                                      <p:tavLst>
                                        <p:tav tm="0">
                                          <p:val>
                                            <p:fltVal val="0"/>
                                          </p:val>
                                        </p:tav>
                                        <p:tav tm="100000">
                                          <p:val>
                                            <p:strVal val="#ppt_w"/>
                                          </p:val>
                                        </p:tav>
                                      </p:tavLst>
                                    </p:anim>
                                    <p:anim calcmode="lin" valueType="num">
                                      <p:cBhvr>
                                        <p:cTn id="8" dur="1000" fill="hold"/>
                                        <p:tgtEl>
                                          <p:spTgt spid="159748"/>
                                        </p:tgtEl>
                                        <p:attrNameLst>
                                          <p:attrName>ppt_h</p:attrName>
                                        </p:attrNameLst>
                                      </p:cBhvr>
                                      <p:tavLst>
                                        <p:tav tm="0">
                                          <p:val>
                                            <p:fltVal val="0"/>
                                          </p:val>
                                        </p:tav>
                                        <p:tav tm="100000">
                                          <p:val>
                                            <p:strVal val="#ppt_h"/>
                                          </p:val>
                                        </p:tav>
                                      </p:tavLst>
                                    </p:anim>
                                    <p:anim calcmode="lin" valueType="num">
                                      <p:cBhvr>
                                        <p:cTn id="9" dur="1000" fill="hold"/>
                                        <p:tgtEl>
                                          <p:spTgt spid="1597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97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CF010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endParaRPr lang="en-US"/>
          </a:p>
        </p:txBody>
      </p:sp>
      <p:sp>
        <p:nvSpPr>
          <p:cNvPr id="167939" name="Rectangle 3"/>
          <p:cNvSpPr>
            <a:spLocks noGrp="1" noChangeArrowheads="1"/>
          </p:cNvSpPr>
          <p:nvPr>
            <p:ph type="body" idx="1"/>
          </p:nvPr>
        </p:nvSpPr>
        <p:spPr/>
        <p:txBody>
          <a:bodyPr/>
          <a:lstStyle/>
          <a:p>
            <a:endParaRPr lang="en-US"/>
          </a:p>
        </p:txBody>
      </p:sp>
      <p:pic>
        <p:nvPicPr>
          <p:cNvPr id="167940" name="Picture 4" descr="2_natu_10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1925" decel="100000"/>
                                        <p:tgtEl>
                                          <p:spTgt spid="167940"/>
                                        </p:tgtEl>
                                      </p:cBhvr>
                                    </p:animEffect>
                                    <p:animScale>
                                      <p:cBhvr>
                                        <p:cTn id="8" dur="1925" decel="100000"/>
                                        <p:tgtEl>
                                          <p:spTgt spid="167940"/>
                                        </p:tgtEl>
                                      </p:cBhvr>
                                      <p:from x="10000" y="10000"/>
                                      <p:to x="200000" y="450000"/>
                                    </p:animScale>
                                    <p:animScale>
                                      <p:cBhvr>
                                        <p:cTn id="9" dur="3075" accel="100000" fill="hold">
                                          <p:stCondLst>
                                            <p:cond delay="1925"/>
                                          </p:stCondLst>
                                        </p:cTn>
                                        <p:tgtEl>
                                          <p:spTgt spid="167940"/>
                                        </p:tgtEl>
                                      </p:cBhvr>
                                      <p:from x="200000" y="450000"/>
                                      <p:to x="100000" y="100000"/>
                                    </p:animScale>
                                    <p:set>
                                      <p:cBhvr>
                                        <p:cTn id="10" dur="1925" fill="hold"/>
                                        <p:tgtEl>
                                          <p:spTgt spid="167940"/>
                                        </p:tgtEl>
                                        <p:attrNameLst>
                                          <p:attrName>ppt_x</p:attrName>
                                        </p:attrNameLst>
                                      </p:cBhvr>
                                      <p:to>
                                        <p:strVal val="(0.5)"/>
                                      </p:to>
                                    </p:set>
                                    <p:anim from="(0.5)" to="(#ppt_x)" calcmode="lin" valueType="num">
                                      <p:cBhvr>
                                        <p:cTn id="11" dur="3075" accel="100000" fill="hold">
                                          <p:stCondLst>
                                            <p:cond delay="1925"/>
                                          </p:stCondLst>
                                        </p:cTn>
                                        <p:tgtEl>
                                          <p:spTgt spid="167940"/>
                                        </p:tgtEl>
                                        <p:attrNameLst>
                                          <p:attrName>ppt_x</p:attrName>
                                        </p:attrNameLst>
                                      </p:cBhvr>
                                    </p:anim>
                                    <p:set>
                                      <p:cBhvr>
                                        <p:cTn id="12" dur="1925" fill="hold"/>
                                        <p:tgtEl>
                                          <p:spTgt spid="167940"/>
                                        </p:tgtEl>
                                        <p:attrNameLst>
                                          <p:attrName>ppt_y</p:attrName>
                                        </p:attrNameLst>
                                      </p:cBhvr>
                                      <p:to>
                                        <p:strVal val="(#ppt_y+0.4)"/>
                                      </p:to>
                                    </p:set>
                                    <p:anim from="(#ppt_y+0.4)" to="(#ppt_y)" calcmode="lin" valueType="num">
                                      <p:cBhvr>
                                        <p:cTn id="13" dur="3075" accel="100000" fill="hold">
                                          <p:stCondLst>
                                            <p:cond delay="1925"/>
                                          </p:stCondLst>
                                        </p:cTn>
                                        <p:tgtEl>
                                          <p:spTgt spid="16794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48b7ddf6_10396111281837ac5fb"/>
          <p:cNvPicPr>
            <a:picLocks noChangeAspect="1" noChangeArrowheads="1" noCrop="1"/>
          </p:cNvPicPr>
          <p:nvPr/>
        </p:nvPicPr>
        <p:blipFill>
          <a:blip r:embed="rId2" cstate="print"/>
          <a:srcRect/>
          <a:stretch>
            <a:fillRect/>
          </a:stretch>
        </p:blipFill>
        <p:spPr bwMode="auto">
          <a:xfrm>
            <a:off x="0" y="0"/>
            <a:ext cx="9220200" cy="6924675"/>
          </a:xfrm>
          <a:prstGeom prst="rect">
            <a:avLst/>
          </a:prstGeom>
          <a:noFill/>
        </p:spPr>
      </p:pic>
      <p:sp>
        <p:nvSpPr>
          <p:cNvPr id="168963" name="WordArt 3"/>
          <p:cNvSpPr>
            <a:spLocks noChangeArrowheads="1" noChangeShapeType="1" noTextEdit="1"/>
          </p:cNvSpPr>
          <p:nvPr/>
        </p:nvSpPr>
        <p:spPr bwMode="auto">
          <a:xfrm>
            <a:off x="1600200" y="304800"/>
            <a:ext cx="6096000" cy="1981200"/>
          </a:xfrm>
          <a:prstGeom prst="rect">
            <a:avLst/>
          </a:prstGeom>
        </p:spPr>
        <p:txBody>
          <a:bodyPr wrap="none" fromWordArt="1">
            <a:prstTxWarp prst="textPlain">
              <a:avLst>
                <a:gd name="adj" fmla="val 50000"/>
              </a:avLst>
            </a:prstTxWarp>
          </a:bodyPr>
          <a:lstStyle/>
          <a:p>
            <a:pPr algn="ctr"/>
            <a:r>
              <a:rPr lang="en-US" sz="2800" kern="10">
                <a:ln w="19050">
                  <a:solidFill>
                    <a:srgbClr val="FFFF00"/>
                  </a:solidFill>
                  <a:round/>
                  <a:headEnd/>
                  <a:tailEnd/>
                </a:ln>
                <a:solidFill>
                  <a:srgbClr val="00FFFF"/>
                </a:solidFill>
                <a:effectLst>
                  <a:outerShdw dist="35921" dir="2700000" algn="ctr" rotWithShape="0">
                    <a:srgbClr val="990000"/>
                  </a:outerShdw>
                </a:effectLst>
                <a:latin typeface="VNI-Times"/>
              </a:rPr>
              <a:t> Tieát hoïc keát thuùc.</a:t>
            </a:r>
          </a:p>
          <a:p>
            <a:pPr algn="ctr"/>
            <a:r>
              <a:rPr lang="en-US" sz="2800" kern="10">
                <a:ln w="19050">
                  <a:solidFill>
                    <a:srgbClr val="FFFF00"/>
                  </a:solidFill>
                  <a:round/>
                  <a:headEnd/>
                  <a:tailEnd/>
                </a:ln>
                <a:solidFill>
                  <a:srgbClr val="00FFFF"/>
                </a:solidFill>
                <a:effectLst>
                  <a:outerShdw dist="35921" dir="2700000" algn="ctr" rotWithShape="0">
                    <a:srgbClr val="990000"/>
                  </a:outerShdw>
                </a:effectLst>
                <a:latin typeface="VNI-Times"/>
              </a:rPr>
              <a:t>Xin kính chuùc caùc thaày coâ giaùo maïnh khoeû.</a:t>
            </a:r>
          </a:p>
          <a:p>
            <a:pPr algn="ctr"/>
            <a:r>
              <a:rPr lang="en-US" sz="2800" kern="10">
                <a:ln w="19050">
                  <a:solidFill>
                    <a:srgbClr val="FFFF00"/>
                  </a:solidFill>
                  <a:round/>
                  <a:headEnd/>
                  <a:tailEnd/>
                </a:ln>
                <a:solidFill>
                  <a:srgbClr val="00FFFF"/>
                </a:solidFill>
                <a:effectLst>
                  <a:outerShdw dist="35921" dir="2700000" algn="ctr" rotWithShape="0">
                    <a:srgbClr val="990000"/>
                  </a:outerShdw>
                </a:effectLst>
                <a:latin typeface="VNI-Times"/>
              </a:rPr>
              <a:t>Chuùc caùc em ngoan.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fade">
                                      <p:cBhvr>
                                        <p:cTn id="7" dur="1925" decel="100000"/>
                                        <p:tgtEl>
                                          <p:spTgt spid="168962"/>
                                        </p:tgtEl>
                                      </p:cBhvr>
                                    </p:animEffect>
                                    <p:animScale>
                                      <p:cBhvr>
                                        <p:cTn id="8" dur="1925" decel="100000"/>
                                        <p:tgtEl>
                                          <p:spTgt spid="168962"/>
                                        </p:tgtEl>
                                      </p:cBhvr>
                                      <p:from x="10000" y="10000"/>
                                      <p:to x="200000" y="450000"/>
                                    </p:animScale>
                                    <p:animScale>
                                      <p:cBhvr>
                                        <p:cTn id="9" dur="3075" accel="100000" fill="hold">
                                          <p:stCondLst>
                                            <p:cond delay="1925"/>
                                          </p:stCondLst>
                                        </p:cTn>
                                        <p:tgtEl>
                                          <p:spTgt spid="168962"/>
                                        </p:tgtEl>
                                      </p:cBhvr>
                                      <p:from x="200000" y="450000"/>
                                      <p:to x="100000" y="100000"/>
                                    </p:animScale>
                                    <p:set>
                                      <p:cBhvr>
                                        <p:cTn id="10" dur="1925" fill="hold"/>
                                        <p:tgtEl>
                                          <p:spTgt spid="168962"/>
                                        </p:tgtEl>
                                        <p:attrNameLst>
                                          <p:attrName>ppt_x</p:attrName>
                                        </p:attrNameLst>
                                      </p:cBhvr>
                                      <p:to>
                                        <p:strVal val="(0.5)"/>
                                      </p:to>
                                    </p:set>
                                    <p:anim from="(0.5)" to="(#ppt_x)" calcmode="lin" valueType="num">
                                      <p:cBhvr>
                                        <p:cTn id="11" dur="3075" accel="100000" fill="hold">
                                          <p:stCondLst>
                                            <p:cond delay="1925"/>
                                          </p:stCondLst>
                                        </p:cTn>
                                        <p:tgtEl>
                                          <p:spTgt spid="168962"/>
                                        </p:tgtEl>
                                        <p:attrNameLst>
                                          <p:attrName>ppt_x</p:attrName>
                                        </p:attrNameLst>
                                      </p:cBhvr>
                                    </p:anim>
                                    <p:set>
                                      <p:cBhvr>
                                        <p:cTn id="12" dur="1925" fill="hold"/>
                                        <p:tgtEl>
                                          <p:spTgt spid="168962"/>
                                        </p:tgtEl>
                                        <p:attrNameLst>
                                          <p:attrName>ppt_y</p:attrName>
                                        </p:attrNameLst>
                                      </p:cBhvr>
                                      <p:to>
                                        <p:strVal val="(#ppt_y+0.4)"/>
                                      </p:to>
                                    </p:set>
                                    <p:anim from="(#ppt_y+0.4)" to="(#ppt_y)" calcmode="lin" valueType="num">
                                      <p:cBhvr>
                                        <p:cTn id="13" dur="3075" accel="100000" fill="hold">
                                          <p:stCondLst>
                                            <p:cond delay="1925"/>
                                          </p:stCondLst>
                                        </p:cTn>
                                        <p:tgtEl>
                                          <p:spTgt spid="16896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68963"/>
                                        </p:tgtEl>
                                        <p:attrNameLst>
                                          <p:attrName>style.visibility</p:attrName>
                                        </p:attrNameLst>
                                      </p:cBhvr>
                                      <p:to>
                                        <p:strVal val="visible"/>
                                      </p:to>
                                    </p:set>
                                    <p:animEffect transition="in" filter="fade">
                                      <p:cBhvr>
                                        <p:cTn id="18" dur="770" decel="100000"/>
                                        <p:tgtEl>
                                          <p:spTgt spid="168963"/>
                                        </p:tgtEl>
                                      </p:cBhvr>
                                    </p:animEffect>
                                    <p:animScale>
                                      <p:cBhvr>
                                        <p:cTn id="19" dur="770" decel="100000"/>
                                        <p:tgtEl>
                                          <p:spTgt spid="168963"/>
                                        </p:tgtEl>
                                      </p:cBhvr>
                                      <p:from x="10000" y="10000"/>
                                      <p:to x="200000" y="450000"/>
                                    </p:animScale>
                                    <p:animScale>
                                      <p:cBhvr>
                                        <p:cTn id="20" dur="1230" accel="100000" fill="hold">
                                          <p:stCondLst>
                                            <p:cond delay="770"/>
                                          </p:stCondLst>
                                        </p:cTn>
                                        <p:tgtEl>
                                          <p:spTgt spid="168963"/>
                                        </p:tgtEl>
                                      </p:cBhvr>
                                      <p:from x="200000" y="450000"/>
                                      <p:to x="100000" y="100000"/>
                                    </p:animScale>
                                    <p:set>
                                      <p:cBhvr>
                                        <p:cTn id="21" dur="770" fill="hold"/>
                                        <p:tgtEl>
                                          <p:spTgt spid="168963"/>
                                        </p:tgtEl>
                                        <p:attrNameLst>
                                          <p:attrName>ppt_x</p:attrName>
                                        </p:attrNameLst>
                                      </p:cBhvr>
                                      <p:to>
                                        <p:strVal val="(0.5)"/>
                                      </p:to>
                                    </p:set>
                                    <p:anim from="(0.5)" to="(#ppt_x)" calcmode="lin" valueType="num">
                                      <p:cBhvr>
                                        <p:cTn id="22" dur="1230" accel="100000" fill="hold">
                                          <p:stCondLst>
                                            <p:cond delay="770"/>
                                          </p:stCondLst>
                                        </p:cTn>
                                        <p:tgtEl>
                                          <p:spTgt spid="168963"/>
                                        </p:tgtEl>
                                        <p:attrNameLst>
                                          <p:attrName>ppt_x</p:attrName>
                                        </p:attrNameLst>
                                      </p:cBhvr>
                                    </p:anim>
                                    <p:set>
                                      <p:cBhvr>
                                        <p:cTn id="23" dur="770" fill="hold"/>
                                        <p:tgtEl>
                                          <p:spTgt spid="168963"/>
                                        </p:tgtEl>
                                        <p:attrNameLst>
                                          <p:attrName>ppt_y</p:attrName>
                                        </p:attrNameLst>
                                      </p:cBhvr>
                                      <p:to>
                                        <p:strVal val="(#ppt_y+0.4)"/>
                                      </p:to>
                                    </p:set>
                                    <p:anim from="(#ppt_y+0.4)" to="(#ppt_y)" calcmode="lin" valueType="num">
                                      <p:cBhvr>
                                        <p:cTn id="24" dur="1230" accel="100000" fill="hold">
                                          <p:stCondLst>
                                            <p:cond delay="770"/>
                                          </p:stCondLst>
                                        </p:cTn>
                                        <p:tgtEl>
                                          <p:spTgt spid="16896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6" descr="104a"/>
          <p:cNvSpPr>
            <a:spLocks noChangeArrowheads="1"/>
          </p:cNvSpPr>
          <p:nvPr/>
        </p:nvSpPr>
        <p:spPr bwMode="auto">
          <a:xfrm>
            <a:off x="0" y="0"/>
            <a:ext cx="9144000" cy="6858000"/>
          </a:xfrm>
          <a:prstGeom prst="rect">
            <a:avLst/>
          </a:prstGeom>
          <a:blipFill dpi="0" rotWithShape="0">
            <a:blip r:embed="rId2" cstate="print"/>
            <a:srcRect/>
            <a:stretch>
              <a:fillRect/>
            </a:stretch>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endParaRPr lang="en-US"/>
          </a:p>
        </p:txBody>
      </p:sp>
      <p:sp>
        <p:nvSpPr>
          <p:cNvPr id="98311" name="WordArt 7"/>
          <p:cNvSpPr>
            <a:spLocks noChangeArrowheads="1" noChangeShapeType="1" noTextEdit="1"/>
          </p:cNvSpPr>
          <p:nvPr/>
        </p:nvSpPr>
        <p:spPr bwMode="auto">
          <a:xfrm>
            <a:off x="3590925" y="76200"/>
            <a:ext cx="1962150" cy="1308100"/>
          </a:xfrm>
          <a:prstGeom prst="rect">
            <a:avLst/>
          </a:prstGeom>
        </p:spPr>
        <p:txBody>
          <a:bodyPr wrap="none" fromWordArt="1">
            <a:prstTxWarp prst="textPlain">
              <a:avLst>
                <a:gd name="adj" fmla="val 50000"/>
              </a:avLst>
            </a:prstTxWarp>
          </a:bodyPr>
          <a:lstStyle/>
          <a:p>
            <a:pPr algn="ctr"/>
            <a:r>
              <a:rPr lang="en-US" sz="4000" kern="10">
                <a:ln w="9525">
                  <a:solidFill>
                    <a:srgbClr val="FF0000"/>
                  </a:solidFill>
                  <a:round/>
                  <a:headEnd/>
                  <a:tailEnd/>
                </a:ln>
                <a:solidFill>
                  <a:srgbClr val="FF0000"/>
                </a:solidFill>
                <a:latin typeface="Times New Roman"/>
                <a:cs typeface="Times New Roman"/>
              </a:rPr>
              <a:t>BÀI MỚI</a:t>
            </a:r>
          </a:p>
        </p:txBody>
      </p:sp>
      <p:sp>
        <p:nvSpPr>
          <p:cNvPr id="98312" name="WordArt 8"/>
          <p:cNvSpPr>
            <a:spLocks noChangeArrowheads="1" noChangeShapeType="1" noTextEdit="1"/>
          </p:cNvSpPr>
          <p:nvPr/>
        </p:nvSpPr>
        <p:spPr bwMode="auto">
          <a:xfrm>
            <a:off x="304800" y="2895600"/>
            <a:ext cx="8610600" cy="1308100"/>
          </a:xfrm>
          <a:prstGeom prst="rect">
            <a:avLst/>
          </a:prstGeom>
        </p:spPr>
        <p:txBody>
          <a:bodyPr wrap="none" fromWordArt="1">
            <a:prstTxWarp prst="textWave2">
              <a:avLst>
                <a:gd name="adj1" fmla="val 13005"/>
                <a:gd name="adj2" fmla="val 0"/>
              </a:avLst>
            </a:prstTxWarp>
          </a:bodyPr>
          <a:lstStyle/>
          <a:p>
            <a:pPr algn="ctr"/>
            <a:r>
              <a:rPr lang="en-US" sz="4000" kern="10">
                <a:ln w="9525">
                  <a:solidFill>
                    <a:srgbClr val="0000CC"/>
                  </a:solidFill>
                  <a:round/>
                  <a:headEnd/>
                  <a:tailEnd/>
                </a:ln>
                <a:solidFill>
                  <a:srgbClr val="0000CC"/>
                </a:solidFill>
                <a:latin typeface="Times New Roman"/>
                <a:cs typeface="Times New Roman"/>
              </a:rPr>
              <a:t>NHU CẦU VỀ CHẤT KHOÁNG CỦA THỰC VẬT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8311"/>
                                        </p:tgtEl>
                                        <p:attrNameLst>
                                          <p:attrName>style.visibility</p:attrName>
                                        </p:attrNameLst>
                                      </p:cBhvr>
                                      <p:to>
                                        <p:strVal val="visible"/>
                                      </p:to>
                                    </p:set>
                                    <p:animEffect transition="in" filter="fade">
                                      <p:cBhvr>
                                        <p:cTn id="7" dur="2000"/>
                                        <p:tgtEl>
                                          <p:spTgt spid="98311"/>
                                        </p:tgtEl>
                                      </p:cBhvr>
                                    </p:animEffect>
                                    <p:anim calcmode="lin" valueType="num">
                                      <p:cBhvr>
                                        <p:cTn id="8" dur="2000" fill="hold"/>
                                        <p:tgtEl>
                                          <p:spTgt spid="98311"/>
                                        </p:tgtEl>
                                        <p:attrNameLst>
                                          <p:attrName>style.rotation</p:attrName>
                                        </p:attrNameLst>
                                      </p:cBhvr>
                                      <p:tavLst>
                                        <p:tav tm="0">
                                          <p:val>
                                            <p:fltVal val="720"/>
                                          </p:val>
                                        </p:tav>
                                        <p:tav tm="100000">
                                          <p:val>
                                            <p:fltVal val="0"/>
                                          </p:val>
                                        </p:tav>
                                      </p:tavLst>
                                    </p:anim>
                                    <p:anim calcmode="lin" valueType="num">
                                      <p:cBhvr>
                                        <p:cTn id="9" dur="2000" fill="hold"/>
                                        <p:tgtEl>
                                          <p:spTgt spid="98311"/>
                                        </p:tgtEl>
                                        <p:attrNameLst>
                                          <p:attrName>ppt_h</p:attrName>
                                        </p:attrNameLst>
                                      </p:cBhvr>
                                      <p:tavLst>
                                        <p:tav tm="0">
                                          <p:val>
                                            <p:fltVal val="0"/>
                                          </p:val>
                                        </p:tav>
                                        <p:tav tm="100000">
                                          <p:val>
                                            <p:strVal val="#ppt_h"/>
                                          </p:val>
                                        </p:tav>
                                      </p:tavLst>
                                    </p:anim>
                                    <p:anim calcmode="lin" valueType="num">
                                      <p:cBhvr>
                                        <p:cTn id="10" dur="2000" fill="hold"/>
                                        <p:tgtEl>
                                          <p:spTgt spid="983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8312"/>
                                        </p:tgtEl>
                                        <p:attrNameLst>
                                          <p:attrName>style.visibility</p:attrName>
                                        </p:attrNameLst>
                                      </p:cBhvr>
                                      <p:to>
                                        <p:strVal val="visible"/>
                                      </p:to>
                                    </p:set>
                                    <p:animEffect transition="in" filter="fade">
                                      <p:cBhvr>
                                        <p:cTn id="15" dur="1000"/>
                                        <p:tgtEl>
                                          <p:spTgt spid="98312"/>
                                        </p:tgtEl>
                                      </p:cBhvr>
                                    </p:animEffect>
                                    <p:anim calcmode="lin" valueType="num">
                                      <p:cBhvr>
                                        <p:cTn id="16" dur="1000" fill="hold"/>
                                        <p:tgtEl>
                                          <p:spTgt spid="98312"/>
                                        </p:tgtEl>
                                        <p:attrNameLst>
                                          <p:attrName>ppt_x</p:attrName>
                                        </p:attrNameLst>
                                      </p:cBhvr>
                                      <p:tavLst>
                                        <p:tav tm="0">
                                          <p:val>
                                            <p:strVal val="#ppt_x"/>
                                          </p:val>
                                        </p:tav>
                                        <p:tav tm="100000">
                                          <p:val>
                                            <p:strVal val="#ppt_x"/>
                                          </p:val>
                                        </p:tav>
                                      </p:tavLst>
                                    </p:anim>
                                    <p:anim calcmode="lin" valueType="num">
                                      <p:cBhvr>
                                        <p:cTn id="17" dur="1000" fill="hold"/>
                                        <p:tgtEl>
                                          <p:spTgt spid="983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animBg="1"/>
      <p:bldP spid="983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ChangeAspect="1" noChangeArrowheads="1"/>
          </p:cNvPicPr>
          <p:nvPr/>
        </p:nvPicPr>
        <p:blipFill>
          <a:blip r:embed="rId2" cstate="print"/>
          <a:srcRect/>
          <a:stretch>
            <a:fillRect/>
          </a:stretch>
        </p:blipFill>
        <p:spPr bwMode="auto">
          <a:xfrm>
            <a:off x="-152400" y="0"/>
            <a:ext cx="9448800" cy="697071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2000"/>
                                        <p:tgtEl>
                                          <p:spTgt spid="99332"/>
                                        </p:tgtEl>
                                      </p:cBhvr>
                                    </p:animEffect>
                                    <p:anim calcmode="lin" valueType="num">
                                      <p:cBhvr>
                                        <p:cTn id="8" dur="2000" fill="hold"/>
                                        <p:tgtEl>
                                          <p:spTgt spid="99332"/>
                                        </p:tgtEl>
                                        <p:attrNameLst>
                                          <p:attrName>style.rotation</p:attrName>
                                        </p:attrNameLst>
                                      </p:cBhvr>
                                      <p:tavLst>
                                        <p:tav tm="0">
                                          <p:val>
                                            <p:fltVal val="720"/>
                                          </p:val>
                                        </p:tav>
                                        <p:tav tm="100000">
                                          <p:val>
                                            <p:fltVal val="0"/>
                                          </p:val>
                                        </p:tav>
                                      </p:tavLst>
                                    </p:anim>
                                    <p:anim calcmode="lin" valueType="num">
                                      <p:cBhvr>
                                        <p:cTn id="9" dur="2000" fill="hold"/>
                                        <p:tgtEl>
                                          <p:spTgt spid="99332"/>
                                        </p:tgtEl>
                                        <p:attrNameLst>
                                          <p:attrName>ppt_h</p:attrName>
                                        </p:attrNameLst>
                                      </p:cBhvr>
                                      <p:tavLst>
                                        <p:tav tm="0">
                                          <p:val>
                                            <p:fltVal val="0"/>
                                          </p:val>
                                        </p:tav>
                                        <p:tav tm="100000">
                                          <p:val>
                                            <p:strVal val="#ppt_h"/>
                                          </p:val>
                                        </p:tav>
                                      </p:tavLst>
                                    </p:anim>
                                    <p:anim calcmode="lin" valueType="num">
                                      <p:cBhvr>
                                        <p:cTn id="10" dur="2000" fill="hold"/>
                                        <p:tgtEl>
                                          <p:spTgt spid="993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WordArt 4"/>
          <p:cNvSpPr>
            <a:spLocks noChangeArrowheads="1" noChangeShapeType="1" noTextEdit="1"/>
          </p:cNvSpPr>
          <p:nvPr/>
        </p:nvSpPr>
        <p:spPr bwMode="auto">
          <a:xfrm>
            <a:off x="152400" y="304800"/>
            <a:ext cx="8839200" cy="1177925"/>
          </a:xfrm>
          <a:prstGeom prst="rect">
            <a:avLst/>
          </a:prstGeom>
        </p:spPr>
        <p:txBody>
          <a:bodyPr wrap="none" fromWordArt="1">
            <a:prstTxWarp prst="textPlain">
              <a:avLst>
                <a:gd name="adj" fmla="val 50000"/>
              </a:avLst>
            </a:prstTxWarp>
          </a:bodyPr>
          <a:lstStyle/>
          <a:p>
            <a:pPr algn="ctr"/>
            <a:r>
              <a:rPr lang="vi-VN" sz="3600" kern="10">
                <a:ln w="9525">
                  <a:solidFill>
                    <a:srgbClr val="CC0066"/>
                  </a:solidFill>
                  <a:round/>
                  <a:headEnd/>
                  <a:tailEnd/>
                </a:ln>
                <a:solidFill>
                  <a:srgbClr val="CC0066"/>
                </a:solidFill>
                <a:latin typeface="Times New Roman"/>
                <a:cs typeface="Times New Roman"/>
              </a:rPr>
              <a:t>1.Trong đất có những thành phần nào</a:t>
            </a:r>
          </a:p>
          <a:p>
            <a:pPr algn="ctr"/>
            <a:r>
              <a:rPr lang="vi-VN" sz="3600" kern="10">
                <a:ln w="9525">
                  <a:solidFill>
                    <a:srgbClr val="CC0066"/>
                  </a:solidFill>
                  <a:round/>
                  <a:headEnd/>
                  <a:tailEnd/>
                </a:ln>
                <a:solidFill>
                  <a:srgbClr val="CC0066"/>
                </a:solidFill>
                <a:latin typeface="Times New Roman"/>
                <a:cs typeface="Times New Roman"/>
              </a:rPr>
              <a:t> cần cho sự sống và phát triển của cây ?</a:t>
            </a:r>
            <a:endParaRPr lang="en-US" sz="3600" kern="10">
              <a:ln w="9525">
                <a:solidFill>
                  <a:srgbClr val="CC0066"/>
                </a:solidFill>
                <a:round/>
                <a:headEnd/>
                <a:tailEnd/>
              </a:ln>
              <a:solidFill>
                <a:srgbClr val="CC0066"/>
              </a:solidFill>
              <a:latin typeface="Times New Roman"/>
              <a:cs typeface="Times New Roman"/>
            </a:endParaRPr>
          </a:p>
        </p:txBody>
      </p:sp>
      <p:sp>
        <p:nvSpPr>
          <p:cNvPr id="100357" name="WordArt 5"/>
          <p:cNvSpPr>
            <a:spLocks noChangeArrowheads="1" noChangeShapeType="1" noTextEdit="1"/>
          </p:cNvSpPr>
          <p:nvPr/>
        </p:nvSpPr>
        <p:spPr bwMode="auto">
          <a:xfrm>
            <a:off x="381000" y="1905000"/>
            <a:ext cx="8001000" cy="1177925"/>
          </a:xfrm>
          <a:prstGeom prst="rect">
            <a:avLst/>
          </a:prstGeom>
        </p:spPr>
        <p:txBody>
          <a:bodyPr wrap="none" fromWordArt="1">
            <a:prstTxWarp prst="textPlain">
              <a:avLst>
                <a:gd name="adj" fmla="val 50000"/>
              </a:avLst>
            </a:prstTxWarp>
          </a:bodyPr>
          <a:lstStyle/>
          <a:p>
            <a:pPr algn="ctr"/>
            <a:r>
              <a:rPr lang="vi-VN" sz="3600" kern="10">
                <a:ln w="9525">
                  <a:solidFill>
                    <a:srgbClr val="FF6600"/>
                  </a:solidFill>
                  <a:round/>
                  <a:headEnd/>
                  <a:tailEnd/>
                </a:ln>
                <a:solidFill>
                  <a:srgbClr val="FF6600"/>
                </a:solidFill>
                <a:latin typeface="Times New Roman"/>
                <a:cs typeface="Times New Roman"/>
              </a:rPr>
              <a:t>2. Khi trồng cây, người ta có cần phải </a:t>
            </a:r>
          </a:p>
          <a:p>
            <a:pPr algn="ctr"/>
            <a:r>
              <a:rPr lang="vi-VN" sz="3600" kern="10">
                <a:ln w="9525">
                  <a:solidFill>
                    <a:srgbClr val="FF6600"/>
                  </a:solidFill>
                  <a:round/>
                  <a:headEnd/>
                  <a:tailEnd/>
                </a:ln>
                <a:solidFill>
                  <a:srgbClr val="FF6600"/>
                </a:solidFill>
                <a:latin typeface="Times New Roman"/>
                <a:cs typeface="Times New Roman"/>
              </a:rPr>
              <a:t>bón thêm phân cho cây không ?</a:t>
            </a:r>
            <a:endParaRPr lang="en-US" sz="3600" kern="10">
              <a:ln w="9525">
                <a:solidFill>
                  <a:srgbClr val="FF6600"/>
                </a:solidFill>
                <a:round/>
                <a:headEnd/>
                <a:tailEnd/>
              </a:ln>
              <a:solidFill>
                <a:srgbClr val="FF6600"/>
              </a:solidFill>
              <a:latin typeface="Times New Roman"/>
              <a:cs typeface="Times New Roman"/>
            </a:endParaRPr>
          </a:p>
        </p:txBody>
      </p:sp>
      <p:sp>
        <p:nvSpPr>
          <p:cNvPr id="100358" name="WordArt 6"/>
          <p:cNvSpPr>
            <a:spLocks noChangeArrowheads="1" noChangeShapeType="1" noTextEdit="1"/>
          </p:cNvSpPr>
          <p:nvPr/>
        </p:nvSpPr>
        <p:spPr bwMode="auto">
          <a:xfrm>
            <a:off x="404813" y="3622675"/>
            <a:ext cx="8334375" cy="1177925"/>
          </a:xfrm>
          <a:prstGeom prst="rect">
            <a:avLst/>
          </a:prstGeom>
        </p:spPr>
        <p:txBody>
          <a:bodyPr wrap="none" fromWordArt="1">
            <a:prstTxWarp prst="textPlain">
              <a:avLst>
                <a:gd name="adj" fmla="val 50000"/>
              </a:avLst>
            </a:prstTxWarp>
          </a:bodyPr>
          <a:lstStyle/>
          <a:p>
            <a:pPr algn="ctr"/>
            <a:r>
              <a:rPr lang="vi-VN" sz="3600" kern="10">
                <a:ln w="9525">
                  <a:solidFill>
                    <a:srgbClr val="FF0000"/>
                  </a:solidFill>
                  <a:round/>
                  <a:headEnd/>
                  <a:tailEnd/>
                </a:ln>
                <a:solidFill>
                  <a:srgbClr val="FF0000"/>
                </a:solidFill>
                <a:latin typeface="Times New Roman"/>
                <a:cs typeface="Times New Roman"/>
              </a:rPr>
              <a:t>3. Bón phân thêm cho cây nhằm mục đích gì ?</a:t>
            </a:r>
            <a:endParaRPr lang="en-US" sz="3600" kern="10">
              <a:ln w="9525">
                <a:solidFill>
                  <a:srgbClr val="FF0000"/>
                </a:solidFill>
                <a:round/>
                <a:headEnd/>
                <a:tailEnd/>
              </a:ln>
              <a:solidFill>
                <a:srgbClr val="FF0000"/>
              </a:solidFill>
              <a:latin typeface="Times New Roman"/>
              <a:cs typeface="Times New Roman"/>
            </a:endParaRPr>
          </a:p>
        </p:txBody>
      </p:sp>
      <p:sp>
        <p:nvSpPr>
          <p:cNvPr id="100359" name="WordArt 7"/>
          <p:cNvSpPr>
            <a:spLocks noChangeArrowheads="1" noChangeShapeType="1" noTextEdit="1"/>
          </p:cNvSpPr>
          <p:nvPr/>
        </p:nvSpPr>
        <p:spPr bwMode="auto">
          <a:xfrm>
            <a:off x="342900" y="5146675"/>
            <a:ext cx="6362700" cy="1177925"/>
          </a:xfrm>
          <a:prstGeom prst="rect">
            <a:avLst/>
          </a:prstGeom>
        </p:spPr>
        <p:txBody>
          <a:bodyPr wrap="none" fromWordArt="1">
            <a:prstTxWarp prst="textPlain">
              <a:avLst>
                <a:gd name="adj" fmla="val 50000"/>
              </a:avLst>
            </a:prstTxWarp>
          </a:bodyPr>
          <a:lstStyle/>
          <a:p>
            <a:pPr algn="ctr"/>
            <a:r>
              <a:rPr lang="en-US" sz="3600" kern="10">
                <a:ln w="9525">
                  <a:solidFill>
                    <a:srgbClr val="0000CC"/>
                  </a:solidFill>
                  <a:round/>
                  <a:headEnd/>
                  <a:tailEnd/>
                </a:ln>
                <a:solidFill>
                  <a:srgbClr val="0000CC"/>
                </a:solidFill>
                <a:latin typeface="Times New Roman"/>
                <a:cs typeface="Times New Roman"/>
              </a:rPr>
              <a:t>4. Kể một số loại phân mà em biết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1000" fill="hold"/>
                                        <p:tgtEl>
                                          <p:spTgt spid="100356"/>
                                        </p:tgtEl>
                                        <p:attrNameLst>
                                          <p:attrName>ppt_w</p:attrName>
                                        </p:attrNameLst>
                                      </p:cBhvr>
                                      <p:tavLst>
                                        <p:tav tm="0">
                                          <p:val>
                                            <p:strVal val="#ppt_w*0.70"/>
                                          </p:val>
                                        </p:tav>
                                        <p:tav tm="100000">
                                          <p:val>
                                            <p:strVal val="#ppt_w"/>
                                          </p:val>
                                        </p:tav>
                                      </p:tavLst>
                                    </p:anim>
                                    <p:anim calcmode="lin" valueType="num">
                                      <p:cBhvr>
                                        <p:cTn id="8" dur="1000" fill="hold"/>
                                        <p:tgtEl>
                                          <p:spTgt spid="100356"/>
                                        </p:tgtEl>
                                        <p:attrNameLst>
                                          <p:attrName>ppt_h</p:attrName>
                                        </p:attrNameLst>
                                      </p:cBhvr>
                                      <p:tavLst>
                                        <p:tav tm="0">
                                          <p:val>
                                            <p:strVal val="#ppt_h"/>
                                          </p:val>
                                        </p:tav>
                                        <p:tav tm="100000">
                                          <p:val>
                                            <p:strVal val="#ppt_h"/>
                                          </p:val>
                                        </p:tav>
                                      </p:tavLst>
                                    </p:anim>
                                    <p:animEffect transition="in" filter="fade">
                                      <p:cBhvr>
                                        <p:cTn id="9" dur="1000"/>
                                        <p:tgtEl>
                                          <p:spTgt spid="10035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0357"/>
                                        </p:tgtEl>
                                        <p:attrNameLst>
                                          <p:attrName>style.visibility</p:attrName>
                                        </p:attrNameLst>
                                      </p:cBhvr>
                                      <p:to>
                                        <p:strVal val="visible"/>
                                      </p:to>
                                    </p:set>
                                    <p:animEffect transition="in" filter="wipe(down)">
                                      <p:cBhvr>
                                        <p:cTn id="14" dur="500"/>
                                        <p:tgtEl>
                                          <p:spTgt spid="10035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0358"/>
                                        </p:tgtEl>
                                        <p:attrNameLst>
                                          <p:attrName>style.visibility</p:attrName>
                                        </p:attrNameLst>
                                      </p:cBhvr>
                                      <p:to>
                                        <p:strVal val="visible"/>
                                      </p:to>
                                    </p:set>
                                    <p:animEffect transition="in" filter="randombar(horizontal)">
                                      <p:cBhvr>
                                        <p:cTn id="19" dur="500"/>
                                        <p:tgtEl>
                                          <p:spTgt spid="10035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0359"/>
                                        </p:tgtEl>
                                        <p:attrNameLst>
                                          <p:attrName>style.visibility</p:attrName>
                                        </p:attrNameLst>
                                      </p:cBhvr>
                                      <p:to>
                                        <p:strVal val="visible"/>
                                      </p:to>
                                    </p:set>
                                    <p:animEffect transition="in" filter="box(in)">
                                      <p:cBhvr>
                                        <p:cTn id="24"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P spid="100358" grpId="0" animBg="1"/>
      <p:bldP spid="1003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WordArt 4"/>
          <p:cNvSpPr>
            <a:spLocks noChangeArrowheads="1" noChangeShapeType="1" noTextEdit="1"/>
          </p:cNvSpPr>
          <p:nvPr/>
        </p:nvSpPr>
        <p:spPr bwMode="auto">
          <a:xfrm>
            <a:off x="1171575" y="44450"/>
            <a:ext cx="6800850" cy="3536950"/>
          </a:xfrm>
          <a:prstGeom prst="rect">
            <a:avLst/>
          </a:prstGeom>
        </p:spPr>
        <p:txBody>
          <a:bodyPr wrap="none" fromWordArt="1">
            <a:prstTxWarp prst="textPlain">
              <a:avLst>
                <a:gd name="adj" fmla="val 50000"/>
              </a:avLst>
            </a:prstTxWarp>
          </a:bodyPr>
          <a:lstStyle/>
          <a:p>
            <a:pPr algn="ctr"/>
            <a:r>
              <a:rPr lang="vi-VN" sz="3600" kern="10">
                <a:ln w="9525">
                  <a:solidFill>
                    <a:srgbClr val="FF0000"/>
                  </a:solidFill>
                  <a:round/>
                  <a:headEnd/>
                  <a:tailEnd/>
                </a:ln>
                <a:solidFill>
                  <a:srgbClr val="FF0000"/>
                </a:solidFill>
                <a:latin typeface="Times New Roman"/>
                <a:cs typeface="Times New Roman"/>
              </a:rPr>
              <a:t>1. Trong đất có mùn, cát, đất sét, </a:t>
            </a:r>
          </a:p>
          <a:p>
            <a:pPr algn="ctr"/>
            <a:r>
              <a:rPr lang="vi-VN" sz="3600" kern="10">
                <a:ln w="9525">
                  <a:solidFill>
                    <a:srgbClr val="FF0000"/>
                  </a:solidFill>
                  <a:round/>
                  <a:headEnd/>
                  <a:tailEnd/>
                </a:ln>
                <a:solidFill>
                  <a:srgbClr val="FF0000"/>
                </a:solidFill>
                <a:latin typeface="Times New Roman"/>
                <a:cs typeface="Times New Roman"/>
              </a:rPr>
              <a:t>các chất khoáng, không khí nước...</a:t>
            </a:r>
          </a:p>
          <a:p>
            <a:pPr algn="ctr"/>
            <a:r>
              <a:rPr lang="vi-VN" sz="3600" kern="10">
                <a:ln w="9525">
                  <a:solidFill>
                    <a:srgbClr val="FF0000"/>
                  </a:solidFill>
                  <a:round/>
                  <a:headEnd/>
                  <a:tailEnd/>
                </a:ln>
                <a:solidFill>
                  <a:srgbClr val="FF0000"/>
                </a:solidFill>
                <a:latin typeface="Times New Roman"/>
                <a:cs typeface="Times New Roman"/>
              </a:rPr>
              <a:t>cần cho sự sống và phát triển của cây </a:t>
            </a:r>
            <a:endParaRPr lang="en-US" sz="3600" kern="10">
              <a:ln w="9525">
                <a:solidFill>
                  <a:srgbClr val="FF0000"/>
                </a:solidFill>
                <a:round/>
                <a:headEnd/>
                <a:tailEnd/>
              </a:ln>
              <a:solidFill>
                <a:srgbClr val="FF0000"/>
              </a:solidFill>
              <a:latin typeface="Times New Roman"/>
              <a:cs typeface="Times New Roman"/>
            </a:endParaRPr>
          </a:p>
        </p:txBody>
      </p:sp>
      <p:sp>
        <p:nvSpPr>
          <p:cNvPr id="101381" name="WordArt 5"/>
          <p:cNvSpPr>
            <a:spLocks noChangeArrowheads="1" noChangeShapeType="1" noTextEdit="1"/>
          </p:cNvSpPr>
          <p:nvPr/>
        </p:nvSpPr>
        <p:spPr bwMode="auto">
          <a:xfrm>
            <a:off x="1414463" y="4384675"/>
            <a:ext cx="6315075" cy="1177925"/>
          </a:xfrm>
          <a:prstGeom prst="rect">
            <a:avLst/>
          </a:prstGeom>
        </p:spPr>
        <p:txBody>
          <a:bodyPr wrap="none" fromWordArt="1">
            <a:prstTxWarp prst="textPlain">
              <a:avLst>
                <a:gd name="adj" fmla="val 50000"/>
              </a:avLst>
            </a:prstTxWarp>
          </a:bodyPr>
          <a:lstStyle/>
          <a:p>
            <a:pPr algn="ctr"/>
            <a:r>
              <a:rPr lang="en-US" sz="3600" kern="10">
                <a:ln w="9525">
                  <a:solidFill>
                    <a:srgbClr val="0000CC"/>
                  </a:solidFill>
                  <a:round/>
                  <a:headEnd/>
                  <a:tailEnd/>
                </a:ln>
                <a:solidFill>
                  <a:srgbClr val="0000CC"/>
                </a:solidFill>
                <a:latin typeface="Times New Roman"/>
                <a:cs typeface="Times New Roman"/>
              </a:rPr>
              <a:t>2. Cần phải bón phân thêm cho cây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wedge">
                                      <p:cBhvr>
                                        <p:cTn id="7" dur="2000"/>
                                        <p:tgtEl>
                                          <p:spTgt spid="1013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box(in)">
                                      <p:cBhvr>
                                        <p:cTn id="12"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3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WordArt 4"/>
          <p:cNvSpPr>
            <a:spLocks noChangeArrowheads="1" noChangeShapeType="1" noTextEdit="1"/>
          </p:cNvSpPr>
          <p:nvPr/>
        </p:nvSpPr>
        <p:spPr bwMode="auto">
          <a:xfrm>
            <a:off x="76200" y="76200"/>
            <a:ext cx="8534400" cy="1905000"/>
          </a:xfrm>
          <a:prstGeom prst="rect">
            <a:avLst/>
          </a:prstGeom>
        </p:spPr>
        <p:txBody>
          <a:bodyPr wrap="none" fromWordArt="1">
            <a:prstTxWarp prst="textPlain">
              <a:avLst>
                <a:gd name="adj" fmla="val 50000"/>
              </a:avLst>
            </a:prstTxWarp>
          </a:bodyPr>
          <a:lstStyle/>
          <a:p>
            <a:pPr algn="ctr"/>
            <a:r>
              <a:rPr lang="vi-VN" sz="4400" kern="10">
                <a:ln w="9525">
                  <a:solidFill>
                    <a:schemeClr val="folHlink"/>
                  </a:solidFill>
                  <a:round/>
                  <a:headEnd/>
                  <a:tailEnd/>
                </a:ln>
                <a:solidFill>
                  <a:schemeClr val="folHlink"/>
                </a:solidFill>
                <a:latin typeface="Times New Roman"/>
                <a:cs typeface="Times New Roman"/>
              </a:rPr>
              <a:t>3.Bón phân cho cây giúp cây phát triển tốt </a:t>
            </a:r>
          </a:p>
          <a:p>
            <a:pPr algn="ctr"/>
            <a:r>
              <a:rPr lang="vi-VN" sz="4400" kern="10">
                <a:ln w="9525">
                  <a:solidFill>
                    <a:schemeClr val="folHlink"/>
                  </a:solidFill>
                  <a:round/>
                  <a:headEnd/>
                  <a:tailEnd/>
                </a:ln>
                <a:solidFill>
                  <a:schemeClr val="folHlink"/>
                </a:solidFill>
                <a:latin typeface="Times New Roman"/>
                <a:cs typeface="Times New Roman"/>
              </a:rPr>
              <a:t>và cho năng suất cao</a:t>
            </a:r>
            <a:endParaRPr lang="en-US" sz="4400" kern="10">
              <a:ln w="9525">
                <a:solidFill>
                  <a:schemeClr val="folHlink"/>
                </a:solidFill>
                <a:round/>
                <a:headEnd/>
                <a:tailEnd/>
              </a:ln>
              <a:solidFill>
                <a:schemeClr val="folHlink"/>
              </a:solidFill>
              <a:latin typeface="Times New Roman"/>
              <a:cs typeface="Times New Roman"/>
            </a:endParaRPr>
          </a:p>
        </p:txBody>
      </p:sp>
      <p:sp>
        <p:nvSpPr>
          <p:cNvPr id="138245" name="WordArt 5"/>
          <p:cNvSpPr>
            <a:spLocks noChangeArrowheads="1" noChangeShapeType="1" noTextEdit="1"/>
          </p:cNvSpPr>
          <p:nvPr/>
        </p:nvSpPr>
        <p:spPr bwMode="auto">
          <a:xfrm>
            <a:off x="600075" y="3352800"/>
            <a:ext cx="7943850" cy="2357438"/>
          </a:xfrm>
          <a:prstGeom prst="rect">
            <a:avLst/>
          </a:prstGeom>
        </p:spPr>
        <p:txBody>
          <a:bodyPr wrap="none" fromWordArt="1">
            <a:prstTxWarp prst="textPlain">
              <a:avLst>
                <a:gd name="adj" fmla="val 50000"/>
              </a:avLst>
            </a:prstTxWarp>
          </a:bodyPr>
          <a:lstStyle/>
          <a:p>
            <a:pPr algn="ctr"/>
            <a:r>
              <a:rPr lang="vi-VN" sz="3600" kern="10">
                <a:ln w="9525">
                  <a:solidFill>
                    <a:srgbClr val="CC0066"/>
                  </a:solidFill>
                  <a:round/>
                  <a:headEnd/>
                  <a:tailEnd/>
                </a:ln>
                <a:solidFill>
                  <a:srgbClr val="CC0066"/>
                </a:solidFill>
                <a:latin typeface="Times New Roman"/>
                <a:cs typeface="Times New Roman"/>
              </a:rPr>
              <a:t>4. Một số loại phân thường dùng là :</a:t>
            </a:r>
          </a:p>
          <a:p>
            <a:pPr algn="ctr"/>
            <a:r>
              <a:rPr lang="vi-VN" sz="3600" kern="10">
                <a:ln w="9525">
                  <a:solidFill>
                    <a:srgbClr val="CC0066"/>
                  </a:solidFill>
                  <a:round/>
                  <a:headEnd/>
                  <a:tailEnd/>
                </a:ln>
                <a:solidFill>
                  <a:srgbClr val="CC0066"/>
                </a:solidFill>
                <a:latin typeface="Times New Roman"/>
                <a:cs typeface="Times New Roman"/>
              </a:rPr>
              <a:t>Phân đạm, lân, kali, phân vô cơ phân xanh...</a:t>
            </a:r>
            <a:endParaRPr lang="en-US" sz="3600" kern="10">
              <a:ln w="9525">
                <a:solidFill>
                  <a:srgbClr val="CC0066"/>
                </a:solidFill>
                <a:round/>
                <a:headEnd/>
                <a:tailEnd/>
              </a:ln>
              <a:solidFill>
                <a:srgbClr val="CC0066"/>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 to="" calcmode="lin" valueType="num">
                                      <p:cBhvr>
                                        <p:cTn id="7" dur="1" fill="hold"/>
                                        <p:tgtEl>
                                          <p:spTgt spid="13824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138245"/>
                                        </p:tgtEl>
                                        <p:attrNameLst>
                                          <p:attrName>style.visibility</p:attrName>
                                        </p:attrNameLst>
                                      </p:cBhvr>
                                      <p:to>
                                        <p:strVal val="visible"/>
                                      </p:to>
                                    </p:set>
                                    <p:anim from="(-#ppt_w/2)" to="(#ppt_x)" calcmode="lin" valueType="num">
                                      <p:cBhvr>
                                        <p:cTn id="12" dur="600" fill="hold">
                                          <p:stCondLst>
                                            <p:cond delay="0"/>
                                          </p:stCondLst>
                                        </p:cTn>
                                        <p:tgtEl>
                                          <p:spTgt spid="138245"/>
                                        </p:tgtEl>
                                        <p:attrNameLst>
                                          <p:attrName>ppt_x</p:attrName>
                                        </p:attrNameLst>
                                      </p:cBhvr>
                                    </p:anim>
                                    <p:anim from="0" to="-1.0" calcmode="lin" valueType="num">
                                      <p:cBhvr>
                                        <p:cTn id="13" dur="200" decel="50000" autoRev="1" fill="hold">
                                          <p:stCondLst>
                                            <p:cond delay="600"/>
                                          </p:stCondLst>
                                        </p:cTn>
                                        <p:tgtEl>
                                          <p:spTgt spid="138245"/>
                                        </p:tgtEl>
                                        <p:attrNameLst>
                                          <p:attrName>xshear</p:attrName>
                                        </p:attrNameLst>
                                      </p:cBhvr>
                                    </p:anim>
                                    <p:animScale>
                                      <p:cBhvr>
                                        <p:cTn id="14" dur="200" decel="100000" autoRev="1" fill="hold">
                                          <p:stCondLst>
                                            <p:cond delay="600"/>
                                          </p:stCondLst>
                                        </p:cTn>
                                        <p:tgtEl>
                                          <p:spTgt spid="138245"/>
                                        </p:tgtEl>
                                      </p:cBhvr>
                                      <p:from x="100000" y="100000"/>
                                      <p:to x="80000" y="100000"/>
                                    </p:animScale>
                                    <p:anim by="(#ppt_h/3+#ppt_w*0.1)" calcmode="lin" valueType="num">
                                      <p:cBhvr additive="sum">
                                        <p:cTn id="15" dur="200" decel="100000" autoRev="1" fill="hold">
                                          <p:stCondLst>
                                            <p:cond delay="600"/>
                                          </p:stCondLst>
                                        </p:cTn>
                                        <p:tgtEl>
                                          <p:spTgt spid="1382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P spid="138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q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5000"/>
                                        <p:tgtEl>
                                          <p:spTgt spid="103428"/>
                                        </p:tgtEl>
                                      </p:cBhvr>
                                    </p:animEffect>
                                    <p:anim calcmode="lin" valueType="num">
                                      <p:cBhvr>
                                        <p:cTn id="8" dur="5000" fill="hold"/>
                                        <p:tgtEl>
                                          <p:spTgt spid="103428"/>
                                        </p:tgtEl>
                                        <p:attrNameLst>
                                          <p:attrName>style.rotation</p:attrName>
                                        </p:attrNameLst>
                                      </p:cBhvr>
                                      <p:tavLst>
                                        <p:tav tm="0">
                                          <p:val>
                                            <p:fltVal val="720"/>
                                          </p:val>
                                        </p:tav>
                                        <p:tav tm="100000">
                                          <p:val>
                                            <p:fltVal val="0"/>
                                          </p:val>
                                        </p:tav>
                                      </p:tavLst>
                                    </p:anim>
                                    <p:anim calcmode="lin" valueType="num">
                                      <p:cBhvr>
                                        <p:cTn id="9" dur="5000" fill="hold"/>
                                        <p:tgtEl>
                                          <p:spTgt spid="103428"/>
                                        </p:tgtEl>
                                        <p:attrNameLst>
                                          <p:attrName>ppt_h</p:attrName>
                                        </p:attrNameLst>
                                      </p:cBhvr>
                                      <p:tavLst>
                                        <p:tav tm="0">
                                          <p:val>
                                            <p:fltVal val="0"/>
                                          </p:val>
                                        </p:tav>
                                        <p:tav tm="100000">
                                          <p:val>
                                            <p:strVal val="#ppt_h"/>
                                          </p:val>
                                        </p:tav>
                                      </p:tavLst>
                                    </p:anim>
                                    <p:anim calcmode="lin" valueType="num">
                                      <p:cBhvr>
                                        <p:cTn id="10" dur="5000" fill="hold"/>
                                        <p:tgtEl>
                                          <p:spTgt spid="10342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n-US"/>
          </a:p>
        </p:txBody>
      </p:sp>
      <p:sp>
        <p:nvSpPr>
          <p:cNvPr id="105475" name="Rectangle 3"/>
          <p:cNvSpPr>
            <a:spLocks noGrp="1" noChangeArrowheads="1"/>
          </p:cNvSpPr>
          <p:nvPr>
            <p:ph type="body" idx="1"/>
          </p:nvPr>
        </p:nvSpPr>
        <p:spPr/>
        <p:txBody>
          <a:bodyPr/>
          <a:lstStyle/>
          <a:p>
            <a:endParaRPr lang="en-US"/>
          </a:p>
        </p:txBody>
      </p:sp>
      <p:pic>
        <p:nvPicPr>
          <p:cNvPr id="105476" name="Picture 4" descr="q8"/>
          <p:cNvPicPr>
            <a:picLocks noChangeAspect="1" noChangeArrowheads="1"/>
          </p:cNvPicPr>
          <p:nvPr/>
        </p:nvPicPr>
        <p:blipFill>
          <a:blip r:embed="rId2" cstate="print"/>
          <a:srcRect/>
          <a:stretch>
            <a:fillRect/>
          </a:stretch>
        </p:blipFill>
        <p:spPr bwMode="auto">
          <a:xfrm>
            <a:off x="-76200" y="0"/>
            <a:ext cx="9296400" cy="660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to="" calcmode="lin" valueType="num">
                                      <p:cBhvr>
                                        <p:cTn id="7" dur="1" fill="hold"/>
                                        <p:tgtEl>
                                          <p:spTgt spid="1054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127"/>
  <p:tag name="VIOLETTITLE" val="Nhu cầu chất khoáng của thực vật"/>
  <p:tag name="VIOLETLESSON" val="56"/>
  <p:tag name="VIOLETCATID" val="8048925"/>
  <p:tag name="VIOLETSUBJECT" val="Khoa học 4"/>
  <p:tag name="VIOLETSOURCE" val="Dương Thuyết Giang"/>
  <p:tag name="VIOLETAUTHORID" val="4766549"/>
  <p:tag name="VIOLETAUTHORNAME" val="Dương Thuyết Giang"/>
  <p:tag name="VIOLETAUTHORAVATAR" val="4/766/549/avatar.jpg"/>
  <p:tag name="VIOLETAUTHORADDRESS" val="mẫu giáo hoa hồng - hậu giang"/>
  <p:tag name="VIOLETAUTHORHOMEPAGE" val="http://violet.vn/nhagiang2007"/>
  <p:tag name="VIOLETDATE" val="2011-12-30 16:41:37"/>
  <p:tag name="VIOLETHIT" val="498"/>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597</Words>
  <Application>Microsoft Office PowerPoint</Application>
  <PresentationFormat>On-screen Show (4:3)</PresentationFormat>
  <Paragraphs>71</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VNI-Times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37 Ly Tu Trong Tp Can Tho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Tuong Group</dc:creator>
  <cp:lastModifiedBy>Administrator</cp:lastModifiedBy>
  <cp:revision>29</cp:revision>
  <cp:lastPrinted>1601-01-01T00:00:00Z</cp:lastPrinted>
  <dcterms:created xsi:type="dcterms:W3CDTF">2009-04-04T02:47:46Z</dcterms:created>
  <dcterms:modified xsi:type="dcterms:W3CDTF">2017-03-31T05:16:28Z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